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6256000" cy="9144000"/>
  <p:notesSz cx="9144000" cy="1625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0" d="100"/>
          <a:sy n="90" d="100"/>
        </p:scale>
        <p:origin x="2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Активные пользователи (тыс.)</c:v>
                </c:pt>
              </c:strCache>
            </c:strRef>
          </c:tx>
          <c:spPr>
            <a:solidFill>
              <a:srgbClr val="FF7F50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Год 1 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Год 2 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</c:v>
                </c:pt>
                <c:pt idx="1">
                  <c:v>15</c:v>
                </c:pt>
                <c:pt idx="2">
                  <c:v>35</c:v>
                </c:pt>
                <c:pt idx="3">
                  <c:v>80</c:v>
                </c:pt>
                <c:pt idx="4">
                  <c:v>120</c:v>
                </c:pt>
                <c:pt idx="5">
                  <c:v>180</c:v>
                </c:pt>
                <c:pt idx="6">
                  <c:v>250</c:v>
                </c:pt>
                <c:pt idx="7">
                  <c:v>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7-49C9-8E5C-B20F31EBC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B9CBF"/>
                </a:solidFill>
                <a:latin typeface="Arial"/>
              </a:defRPr>
            </a:pPr>
            <a:endParaRPr lang="ru-RU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E0E6F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033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29000" cy="2476500"/>
          </a:xfrm>
          <a:prstGeom prst="rect">
            <a:avLst/>
          </a:prstGeom>
          <a:gradFill flip="none" rotWithShape="1">
            <a:gsLst>
              <a:gs pos="0">
                <a:srgbClr val="2E5E8A"/>
              </a:gs>
              <a:gs pos="50000">
                <a:srgbClr val="D0E0E3"/>
              </a:gs>
              <a:gs pos="100000">
                <a:srgbClr val="D0E0E3">
                  <a:alpha val="13000"/>
                </a:srgbClr>
              </a:gs>
            </a:gsLst>
            <a:lin ang="8100000" scaled="1"/>
          </a:gradFill>
          <a:ln/>
        </p:spPr>
      </p:sp>
      <p:sp>
        <p:nvSpPr>
          <p:cNvPr id="3" name="Shape 1"/>
          <p:cNvSpPr/>
          <p:nvPr/>
        </p:nvSpPr>
        <p:spPr>
          <a:xfrm>
            <a:off x="11176000" y="6604000"/>
            <a:ext cx="5080000" cy="2540000"/>
          </a:xfrm>
          <a:prstGeom prst="rect">
            <a:avLst/>
          </a:prstGeom>
          <a:gradFill flip="none" rotWithShape="1">
            <a:gsLst>
              <a:gs pos="0">
                <a:srgbClr val="D0E0E3">
                  <a:alpha val="25000"/>
                </a:srgbClr>
              </a:gs>
              <a:gs pos="50000">
                <a:srgbClr val="D0E0E3"/>
              </a:gs>
              <a:gs pos="100000">
                <a:srgbClr val="D0D6DC"/>
              </a:gs>
            </a:gsLst>
            <a:lin ang="18900000" scaled="1"/>
          </a:gradFill>
          <a:ln/>
        </p:spPr>
      </p:sp>
      <p:sp>
        <p:nvSpPr>
          <p:cNvPr id="4" name="Text 2"/>
          <p:cNvSpPr/>
          <p:nvPr/>
        </p:nvSpPr>
        <p:spPr>
          <a:xfrm>
            <a:off x="1778000" y="3048000"/>
            <a:ext cx="1270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5600" b="1" kern="0" spc="1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Мессенджер «Аксиом»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2413000" y="4318000"/>
            <a:ext cx="1143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Бескомпромиссная приватность (MLS-шифрование) и чистый звук</a:t>
            </a:r>
            <a:endParaRPr lang="en-US" sz="2800" dirty="0"/>
          </a:p>
          <a:p>
            <a:pPr algn="ctr">
              <a:lnSpc>
                <a:spcPct val="100000"/>
              </a:lnSpc>
            </a:pPr>
            <a:r>
              <a:rPr lang="en-US" sz="28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без сжатия в одном приложении, не зависящем от блокировок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6858000" y="5588000"/>
            <a:ext cx="2540000" cy="25400"/>
          </a:xfrm>
          <a:prstGeom prst="rect">
            <a:avLst/>
          </a:prstGeom>
          <a:solidFill>
            <a:srgbClr val="6B9CBF">
              <a:alpha val="5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4318000" y="5969000"/>
            <a:ext cx="7620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Проект «Аксиом» · 2026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Анализ рынка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2032000"/>
            <a:ext cx="3175000" cy="2286000"/>
          </a:xfrm>
          <a:prstGeom prst="roundRect">
            <a:avLst>
              <a:gd name="adj" fmla="val 12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270000" y="2286000"/>
            <a:ext cx="3175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6000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80+ млн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1270000" y="3302000"/>
            <a:ext cx="3175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Целевая аудитория в РФ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70000" y="3746500"/>
            <a:ext cx="3175000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Пользователи мессенджеров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826000" y="2032000"/>
            <a:ext cx="3175000" cy="2286000"/>
          </a:xfrm>
          <a:prstGeom prst="roundRect">
            <a:avLst>
              <a:gd name="adj" fmla="val 12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26000" y="2286000"/>
            <a:ext cx="3175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800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80 000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826000" y="3302000"/>
            <a:ext cx="3175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Активных пользователей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26000" y="3708400"/>
            <a:ext cx="3175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Цель на 1-й год (0,1%)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382000" y="2032000"/>
            <a:ext cx="3175000" cy="2286000"/>
          </a:xfrm>
          <a:prstGeom prst="roundRect">
            <a:avLst>
              <a:gd name="adj" fmla="val 12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382000" y="2286000"/>
            <a:ext cx="3175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800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10 000+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382000" y="3302000"/>
            <a:ext cx="3175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Premium-подписок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382000" y="3746500"/>
            <a:ext cx="3175000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Конверсия 3% из бесплатных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1938000" y="2032000"/>
            <a:ext cx="3048000" cy="2286000"/>
          </a:xfrm>
          <a:prstGeom prst="roundRect">
            <a:avLst>
              <a:gd name="adj" fmla="val 12000"/>
            </a:avLst>
          </a:prstGeom>
          <a:gradFill flip="none" rotWithShape="1">
            <a:gsLst>
              <a:gs pos="0">
                <a:srgbClr val="2E5E8A"/>
              </a:gs>
              <a:gs pos="100000">
                <a:srgbClr val="2E5E8A">
                  <a:alpha val="80000"/>
                </a:srgbClr>
              </a:gs>
            </a:gsLst>
            <a:lin ang="8100000" scaled="1"/>
          </a:gradFill>
          <a:ln/>
        </p:spPr>
      </p:sp>
      <p:sp>
        <p:nvSpPr>
          <p:cNvPr id="17" name="Text 15"/>
          <p:cNvSpPr/>
          <p:nvPr/>
        </p:nvSpPr>
        <p:spPr>
          <a:xfrm>
            <a:off x="11938000" y="2286000"/>
            <a:ext cx="3048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36 млн ₽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938000" y="3302000"/>
            <a:ext cx="3048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Целевой ARR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938000" y="3746500"/>
            <a:ext cx="3048000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FFFFFF">
                    <a:alpha val="80000"/>
                  </a:srgbClr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К концу 2-го года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270000" y="4826000"/>
            <a:ext cx="13716000" cy="3048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graphicFrame>
        <p:nvGraphicFramePr>
          <p:cNvPr id="21" name="Chart 0"/>
          <p:cNvGraphicFramePr/>
          <p:nvPr/>
        </p:nvGraphicFramePr>
        <p:xfrm>
          <a:off x="1778000" y="5080000"/>
          <a:ext cx="127000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19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Бизнес-модель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1905000"/>
            <a:ext cx="6604000" cy="330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24000" y="2159000"/>
            <a:ext cx="1016000" cy="381000"/>
          </a:xfrm>
          <a:prstGeom prst="roundRect">
            <a:avLst>
              <a:gd name="adj" fmla="val 14000"/>
            </a:avLst>
          </a:prstGeom>
          <a:solidFill>
            <a:srgbClr val="FF7F50"/>
          </a:solidFill>
          <a:ln/>
        </p:spPr>
      </p:sp>
      <p:sp>
        <p:nvSpPr>
          <p:cNvPr id="6" name="Text 4"/>
          <p:cNvSpPr/>
          <p:nvPr/>
        </p:nvSpPr>
        <p:spPr>
          <a:xfrm>
            <a:off x="1524000" y="2159000"/>
            <a:ext cx="1016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B2C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667000" y="2133600"/>
            <a:ext cx="4953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Premium-подписка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24000" y="2730500"/>
            <a:ext cx="254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2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250 ₽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064000" y="2921000"/>
            <a:ext cx="1270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6B9CB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/ мес.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24000" y="3492500"/>
            <a:ext cx="60960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Lossless-музыка и офлайн-режим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Чаты без рекламы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Целевой объём: </a:t>
            </a:r>
            <a:r>
              <a:rPr lang="en-US" sz="18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~1,5 млн ₽/мес.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(10 000 подписок)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382000" y="1905000"/>
            <a:ext cx="6604000" cy="330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8636000" y="2159000"/>
            <a:ext cx="1016000" cy="381000"/>
          </a:xfrm>
          <a:prstGeom prst="roundRect">
            <a:avLst>
              <a:gd name="adj" fmla="val 14000"/>
            </a:avLst>
          </a:prstGeom>
          <a:solidFill>
            <a:srgbClr val="2E5E8A"/>
          </a:solidFill>
          <a:ln/>
        </p:spPr>
      </p:sp>
      <p:sp>
        <p:nvSpPr>
          <p:cNvPr id="13" name="Text 11"/>
          <p:cNvSpPr/>
          <p:nvPr/>
        </p:nvSpPr>
        <p:spPr>
          <a:xfrm>
            <a:off x="8636000" y="2159000"/>
            <a:ext cx="1016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B2B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779000" y="2133600"/>
            <a:ext cx="4953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SaaS-лицензирование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36000" y="2730500"/>
            <a:ext cx="3302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200" b="1" dirty="0">
                <a:solidFill>
                  <a:srgbClr val="2E5E8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50 000 ₽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938000" y="2921000"/>
            <a:ext cx="1270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6B9CB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/ мес.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636000" y="3492500"/>
            <a:ext cx="60960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Изолированные чаты для МСБ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Защита коммерческой тайны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Целевой объём: </a:t>
            </a:r>
            <a:r>
              <a:rPr lang="en-US" sz="1800" b="1" dirty="0">
                <a:solidFill>
                  <a:srgbClr val="2E5E8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~1,5 млн ₽/мес.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(30 компаний)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270000" y="5588000"/>
            <a:ext cx="13716000" cy="2286000"/>
          </a:xfrm>
          <a:prstGeom prst="roundRect">
            <a:avLst>
              <a:gd name="adj" fmla="val 6000"/>
            </a:avLst>
          </a:prstGeom>
          <a:gradFill flip="none" rotWithShape="1">
            <a:gsLst>
              <a:gs pos="0">
                <a:srgbClr val="2E5E8A"/>
              </a:gs>
              <a:gs pos="100000">
                <a:srgbClr val="2E5E8A">
                  <a:alpha val="87000"/>
                </a:srgbClr>
              </a:gs>
            </a:gsLst>
            <a:lin ang="0" scaled="1"/>
          </a:gradFill>
          <a:ln/>
        </p:spPr>
      </p:sp>
      <p:sp>
        <p:nvSpPr>
          <p:cNvPr id="19" name="Text 17"/>
          <p:cNvSpPr/>
          <p:nvPr/>
        </p:nvSpPr>
        <p:spPr>
          <a:xfrm>
            <a:off x="1778000" y="5842000"/>
            <a:ext cx="5080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Ценностное предложение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778000" y="6350000"/>
            <a:ext cx="12700000" cy="139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E2EE-приватность (MLS) и Hi-Res звук без VPN. Заменяет два сервиса и экономит </a:t>
            </a:r>
            <a:r>
              <a:rPr lang="en-US" sz="26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50%</a:t>
            </a: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бюджета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Конкурентный анализ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1968500"/>
            <a:ext cx="3302000" cy="5969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616200" y="2286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cubicBezTo>
                  <a:pt x="310277" y="0"/>
                  <a:pt x="315754" y="1191"/>
                  <a:pt x="320754" y="3453"/>
                </a:cubicBezTo>
                <a:lnTo>
                  <a:pt x="545068" y="98584"/>
                </a:lnTo>
                <a:cubicBezTo>
                  <a:pt x="571262" y="109657"/>
                  <a:pt x="590788" y="135493"/>
                  <a:pt x="590669" y="166688"/>
                </a:cubicBezTo>
                <a:cubicBezTo>
                  <a:pt x="590074" y="284797"/>
                  <a:pt x="541496" y="500896"/>
                  <a:pt x="336352" y="599123"/>
                </a:cubicBezTo>
                <a:cubicBezTo>
                  <a:pt x="316468" y="608647"/>
                  <a:pt x="293370" y="608647"/>
                  <a:pt x="273487" y="599123"/>
                </a:cubicBezTo>
                <a:cubicBezTo>
                  <a:pt x="68223" y="500896"/>
                  <a:pt x="19764" y="284797"/>
                  <a:pt x="19169" y="166688"/>
                </a:cubicBezTo>
                <a:cubicBezTo>
                  <a:pt x="19050" y="135493"/>
                  <a:pt x="38576" y="109657"/>
                  <a:pt x="64770" y="98584"/>
                </a:cubicBezTo>
                <a:lnTo>
                  <a:pt x="288965" y="3453"/>
                </a:lnTo>
                <a:cubicBezTo>
                  <a:pt x="293965" y="1191"/>
                  <a:pt x="299323" y="0"/>
                  <a:pt x="304800" y="0"/>
                </a:cubicBezTo>
                <a:close/>
                <a:moveTo>
                  <a:pt x="304800" y="79534"/>
                </a:moveTo>
                <a:lnTo>
                  <a:pt x="304800" y="529709"/>
                </a:lnTo>
                <a:cubicBezTo>
                  <a:pt x="469106" y="450175"/>
                  <a:pt x="513278" y="273963"/>
                  <a:pt x="514350" y="168473"/>
                </a:cubicBezTo>
                <a:lnTo>
                  <a:pt x="304800" y="79653"/>
                </a:lnTo>
                <a:lnTo>
                  <a:pt x="304800" y="79653"/>
                </a:lnTo>
                <a:close/>
              </a:path>
            </a:pathLst>
          </a:custGeom>
          <a:solidFill>
            <a:srgbClr val="FF7F50"/>
          </a:solidFill>
          <a:ln/>
        </p:spPr>
      </p:sp>
      <p:sp>
        <p:nvSpPr>
          <p:cNvPr id="6" name="Text 4"/>
          <p:cNvSpPr/>
          <p:nvPr/>
        </p:nvSpPr>
        <p:spPr>
          <a:xfrm>
            <a:off x="1524000" y="3111500"/>
            <a:ext cx="279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Безопасность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60500" y="3746500"/>
            <a:ext cx="2921000" cy="39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MLS-протокол гарантирует E2EE для </a:t>
            </a:r>
            <a:r>
              <a:rPr lang="en-US" sz="18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всех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диалогов по умолчанию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VK и Telegram не шифруют группы по умолчанию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953000" y="1968500"/>
            <a:ext cx="3302000" cy="5969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99200" y="2286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557213" y="8334"/>
                </a:moveTo>
                <a:cubicBezTo>
                  <a:pt x="566261" y="15597"/>
                  <a:pt x="571500" y="26551"/>
                  <a:pt x="571500" y="38100"/>
                </a:cubicBezTo>
                <a:lnTo>
                  <a:pt x="571500" y="400050"/>
                </a:lnTo>
                <a:cubicBezTo>
                  <a:pt x="571500" y="452676"/>
                  <a:pt x="520303" y="495300"/>
                  <a:pt x="457200" y="495300"/>
                </a:cubicBezTo>
                <a:cubicBezTo>
                  <a:pt x="394097" y="495300"/>
                  <a:pt x="342900" y="452676"/>
                  <a:pt x="342900" y="400050"/>
                </a:cubicBezTo>
                <a:cubicBezTo>
                  <a:pt x="342900" y="347424"/>
                  <a:pt x="394097" y="304800"/>
                  <a:pt x="457200" y="304800"/>
                </a:cubicBezTo>
                <a:cubicBezTo>
                  <a:pt x="470535" y="304800"/>
                  <a:pt x="483394" y="306705"/>
                  <a:pt x="495300" y="310277"/>
                </a:cubicBezTo>
                <a:lnTo>
                  <a:pt x="495300" y="171331"/>
                </a:lnTo>
                <a:lnTo>
                  <a:pt x="228600" y="230624"/>
                </a:lnTo>
                <a:lnTo>
                  <a:pt x="228600" y="476250"/>
                </a:lnTo>
                <a:cubicBezTo>
                  <a:pt x="228600" y="528876"/>
                  <a:pt x="177403" y="571500"/>
                  <a:pt x="114300" y="571500"/>
                </a:cubicBezTo>
                <a:cubicBezTo>
                  <a:pt x="51197" y="571500"/>
                  <a:pt x="0" y="528876"/>
                  <a:pt x="0" y="476250"/>
                </a:cubicBezTo>
                <a:cubicBezTo>
                  <a:pt x="0" y="423624"/>
                  <a:pt x="51197" y="381000"/>
                  <a:pt x="114300" y="381000"/>
                </a:cubicBezTo>
                <a:cubicBezTo>
                  <a:pt x="127635" y="381000"/>
                  <a:pt x="140494" y="382905"/>
                  <a:pt x="152400" y="386477"/>
                </a:cubicBezTo>
                <a:lnTo>
                  <a:pt x="152400" y="114300"/>
                </a:lnTo>
                <a:cubicBezTo>
                  <a:pt x="152400" y="96441"/>
                  <a:pt x="164783" y="80962"/>
                  <a:pt x="182285" y="77152"/>
                </a:cubicBezTo>
                <a:lnTo>
                  <a:pt x="525185" y="952"/>
                </a:lnTo>
                <a:cubicBezTo>
                  <a:pt x="536496" y="-1548"/>
                  <a:pt x="548283" y="1191"/>
                  <a:pt x="557332" y="8453"/>
                </a:cubicBezTo>
                <a:close/>
              </a:path>
            </a:pathLst>
          </a:custGeom>
          <a:solidFill>
            <a:srgbClr val="FF7F50"/>
          </a:solidFill>
          <a:ln/>
        </p:spPr>
      </p:sp>
      <p:sp>
        <p:nvSpPr>
          <p:cNvPr id="10" name="Text 8"/>
          <p:cNvSpPr/>
          <p:nvPr/>
        </p:nvSpPr>
        <p:spPr>
          <a:xfrm>
            <a:off x="5207000" y="3111500"/>
            <a:ext cx="279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Медиа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143500" y="3746500"/>
            <a:ext cx="2921000" cy="39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Lossless-стриминг до </a:t>
            </a:r>
            <a:r>
              <a:rPr lang="en-US" sz="18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1411 кбит/с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Конкуренты используют жёсткое алгоритмическое сжатие аудио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636000" y="1968500"/>
            <a:ext cx="3302000" cy="5969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020300" y="2286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403384" y="-11787"/>
                </a:moveTo>
                <a:cubicBezTo>
                  <a:pt x="417552" y="-1548"/>
                  <a:pt x="422791" y="17026"/>
                  <a:pt x="416362" y="33218"/>
                </a:cubicBezTo>
                <a:lnTo>
                  <a:pt x="323017" y="266700"/>
                </a:lnTo>
                <a:lnTo>
                  <a:pt x="495300" y="266700"/>
                </a:lnTo>
                <a:cubicBezTo>
                  <a:pt x="511373" y="266700"/>
                  <a:pt x="525661" y="276701"/>
                  <a:pt x="531138" y="291822"/>
                </a:cubicBezTo>
                <a:cubicBezTo>
                  <a:pt x="536615" y="306943"/>
                  <a:pt x="531971" y="323850"/>
                  <a:pt x="519708" y="334089"/>
                </a:cubicBezTo>
                <a:lnTo>
                  <a:pt x="176808" y="619839"/>
                </a:lnTo>
                <a:cubicBezTo>
                  <a:pt x="163354" y="631031"/>
                  <a:pt x="144185" y="631627"/>
                  <a:pt x="130016" y="621387"/>
                </a:cubicBezTo>
                <a:cubicBezTo>
                  <a:pt x="115848" y="611148"/>
                  <a:pt x="110609" y="592574"/>
                  <a:pt x="117038" y="576382"/>
                </a:cubicBezTo>
                <a:lnTo>
                  <a:pt x="210383" y="342900"/>
                </a:lnTo>
                <a:lnTo>
                  <a:pt x="38100" y="342900"/>
                </a:lnTo>
                <a:cubicBezTo>
                  <a:pt x="22027" y="342900"/>
                  <a:pt x="7739" y="332899"/>
                  <a:pt x="2262" y="317778"/>
                </a:cubicBezTo>
                <a:cubicBezTo>
                  <a:pt x="-3215" y="302657"/>
                  <a:pt x="1429" y="285750"/>
                  <a:pt x="13692" y="275511"/>
                </a:cubicBezTo>
                <a:lnTo>
                  <a:pt x="356592" y="-10239"/>
                </a:lnTo>
                <a:cubicBezTo>
                  <a:pt x="370046" y="-21431"/>
                  <a:pt x="389215" y="-22027"/>
                  <a:pt x="403384" y="-11787"/>
                </a:cubicBezTo>
                <a:close/>
              </a:path>
            </a:pathLst>
          </a:custGeom>
          <a:solidFill>
            <a:srgbClr val="FF7F50"/>
          </a:solidFill>
          <a:ln/>
        </p:spPr>
      </p:sp>
      <p:sp>
        <p:nvSpPr>
          <p:cNvPr id="14" name="Text 12"/>
          <p:cNvSpPr/>
          <p:nvPr/>
        </p:nvSpPr>
        <p:spPr>
          <a:xfrm>
            <a:off x="8890000" y="3111500"/>
            <a:ext cx="279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Инфраструктура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826500" y="3746500"/>
            <a:ext cx="2921000" cy="39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Серверы в РФ: отклик в </a:t>
            </a:r>
            <a:r>
              <a:rPr lang="en-US" sz="18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3–5 раз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быстрее Signal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Работа без VPN гарантирована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2319000" y="1968500"/>
            <a:ext cx="2667000" cy="5969000"/>
          </a:xfrm>
          <a:prstGeom prst="roundRect">
            <a:avLst>
              <a:gd name="adj" fmla="val 8000"/>
            </a:avLst>
          </a:prstGeom>
          <a:gradFill flip="none" rotWithShape="1">
            <a:gsLst>
              <a:gs pos="0">
                <a:srgbClr val="FF7F50"/>
              </a:gs>
              <a:gs pos="100000">
                <a:srgbClr val="FF7F50">
                  <a:alpha val="80000"/>
                </a:srgbClr>
              </a:gs>
            </a:gsLst>
            <a:lin ang="8100000" scaled="1"/>
          </a:gradFill>
          <a:ln/>
        </p:spPr>
      </p:sp>
      <p:sp>
        <p:nvSpPr>
          <p:cNvPr id="17" name="Shape 15"/>
          <p:cNvSpPr/>
          <p:nvPr/>
        </p:nvSpPr>
        <p:spPr>
          <a:xfrm>
            <a:off x="13309600" y="2286000"/>
            <a:ext cx="685800" cy="609600"/>
          </a:xfrm>
          <a:custGeom>
            <a:avLst/>
            <a:gdLst/>
            <a:ahLst/>
            <a:cxnLst/>
            <a:rect l="l" t="t" r="r" b="b"/>
            <a:pathLst>
              <a:path w="685800" h="609600">
                <a:moveTo>
                  <a:pt x="477679" y="46553"/>
                </a:moveTo>
                <a:lnTo>
                  <a:pt x="654129" y="225504"/>
                </a:lnTo>
                <a:cubicBezTo>
                  <a:pt x="687110" y="258961"/>
                  <a:pt x="687110" y="312539"/>
                  <a:pt x="654129" y="345996"/>
                </a:cubicBezTo>
                <a:lnTo>
                  <a:pt x="467916" y="534472"/>
                </a:lnTo>
                <a:cubicBezTo>
                  <a:pt x="456843" y="545663"/>
                  <a:pt x="438745" y="545782"/>
                  <a:pt x="427553" y="534710"/>
                </a:cubicBezTo>
                <a:cubicBezTo>
                  <a:pt x="416362" y="523637"/>
                  <a:pt x="416243" y="505539"/>
                  <a:pt x="427315" y="494348"/>
                </a:cubicBezTo>
                <a:lnTo>
                  <a:pt x="613529" y="305753"/>
                </a:lnTo>
                <a:cubicBezTo>
                  <a:pt x="624483" y="294680"/>
                  <a:pt x="624483" y="276701"/>
                  <a:pt x="613529" y="265628"/>
                </a:cubicBezTo>
                <a:lnTo>
                  <a:pt x="436959" y="86797"/>
                </a:lnTo>
                <a:cubicBezTo>
                  <a:pt x="425887" y="75605"/>
                  <a:pt x="426006" y="57507"/>
                  <a:pt x="437197" y="46434"/>
                </a:cubicBezTo>
                <a:cubicBezTo>
                  <a:pt x="448389" y="35362"/>
                  <a:pt x="466487" y="35481"/>
                  <a:pt x="477560" y="46673"/>
                </a:cubicBezTo>
                <a:close/>
                <a:moveTo>
                  <a:pt x="38219" y="273248"/>
                </a:moveTo>
                <a:lnTo>
                  <a:pt x="38219" y="114300"/>
                </a:lnTo>
                <a:cubicBezTo>
                  <a:pt x="38219" y="72271"/>
                  <a:pt x="72390" y="38100"/>
                  <a:pt x="114419" y="38100"/>
                </a:cubicBezTo>
                <a:lnTo>
                  <a:pt x="273368" y="38100"/>
                </a:lnTo>
                <a:cubicBezTo>
                  <a:pt x="293608" y="38100"/>
                  <a:pt x="313015" y="46077"/>
                  <a:pt x="327303" y="60365"/>
                </a:cubicBezTo>
                <a:lnTo>
                  <a:pt x="498753" y="231815"/>
                </a:lnTo>
                <a:cubicBezTo>
                  <a:pt x="528518" y="261580"/>
                  <a:pt x="528518" y="309801"/>
                  <a:pt x="498753" y="339566"/>
                </a:cubicBezTo>
                <a:lnTo>
                  <a:pt x="339804" y="498515"/>
                </a:lnTo>
                <a:cubicBezTo>
                  <a:pt x="310039" y="528280"/>
                  <a:pt x="261818" y="528280"/>
                  <a:pt x="232053" y="498515"/>
                </a:cubicBezTo>
                <a:lnTo>
                  <a:pt x="60603" y="327065"/>
                </a:lnTo>
                <a:cubicBezTo>
                  <a:pt x="46315" y="312777"/>
                  <a:pt x="38338" y="293370"/>
                  <a:pt x="38338" y="273129"/>
                </a:cubicBezTo>
                <a:close/>
                <a:moveTo>
                  <a:pt x="209669" y="171450"/>
                </a:moveTo>
                <a:cubicBezTo>
                  <a:pt x="209669" y="150422"/>
                  <a:pt x="192597" y="133350"/>
                  <a:pt x="171569" y="133350"/>
                </a:cubicBezTo>
                <a:cubicBezTo>
                  <a:pt x="150541" y="133350"/>
                  <a:pt x="133469" y="150422"/>
                  <a:pt x="133469" y="171450"/>
                </a:cubicBezTo>
                <a:cubicBezTo>
                  <a:pt x="133469" y="192478"/>
                  <a:pt x="150541" y="209550"/>
                  <a:pt x="171569" y="209550"/>
                </a:cubicBezTo>
                <a:cubicBezTo>
                  <a:pt x="192597" y="209550"/>
                  <a:pt x="209669" y="192478"/>
                  <a:pt x="209669" y="17145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12573000" y="3111500"/>
            <a:ext cx="215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Цена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509500" y="3746500"/>
            <a:ext cx="2286000" cy="39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250 ₽/мес.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В 2 раза дешевле аналогов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Telegram Premium + Яндекс Музыка = ~778 ₽/мес.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E5E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40000"/>
            <a:ext cx="16256000" cy="4064000"/>
          </a:xfrm>
          <a:prstGeom prst="rect">
            <a:avLst/>
          </a:prstGeom>
          <a:gradFill flip="none" rotWithShape="1">
            <a:gsLst>
              <a:gs pos="0">
                <a:srgbClr val="D0E0E3"/>
              </a:gs>
              <a:gs pos="50000">
                <a:srgbClr val="D0E0E3">
                  <a:alpha val="31000"/>
                </a:srgbClr>
              </a:gs>
              <a:gs pos="100000">
                <a:srgbClr val="2E5E8A">
                  <a:alpha val="19000"/>
                </a:srgbClr>
              </a:gs>
            </a:gsLst>
            <a:lin ang="5400000" scaled="1"/>
          </a:gradFill>
          <a:ln/>
        </p:spPr>
      </p:sp>
      <p:sp>
        <p:nvSpPr>
          <p:cNvPr id="3" name="Text 1"/>
          <p:cNvSpPr/>
          <p:nvPr/>
        </p:nvSpPr>
        <p:spPr>
          <a:xfrm>
            <a:off x="1270000" y="3175000"/>
            <a:ext cx="254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04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318000" y="3048000"/>
            <a:ext cx="1016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6000" dirty="0">
                <a:solidFill>
                  <a:srgbClr val="FCFDF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Финансы и дорожная карта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318000" y="4318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FCFDFD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Финансовые прогнозы, ключевые метрики и план развития на 24 месяца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Финансовые показатели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270000" y="1905000"/>
          <a:ext cx="13716000" cy="2540000"/>
        </p:xfrm>
        <a:graphic>
          <a:graphicData uri="http://schemas.openxmlformats.org/drawingml/2006/table">
            <a:tbl>
              <a:tblPr/>
              <a:tblGrid>
                <a:gridCol w="48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l"/>
                      <a:r>
                        <a:rPr lang="en-US" sz="1800" b="1" u="none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Показатель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E8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u="none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Значение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E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/>
                      <a:r>
                        <a:rPr lang="en-US" sz="1800" u="none" dirty="0">
                          <a:solidFill>
                            <a:srgbClr val="3C4A5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Бюджет на запуск (Year 1 CAPEX)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D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u="none" dirty="0">
                          <a:solidFill>
                            <a:srgbClr val="3C4A5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9 676 000 ₽ — Полное обеспечение первого года разработки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/>
                      <a:r>
                        <a:rPr lang="en-US" sz="1800" u="none" dirty="0">
                          <a:solidFill>
                            <a:srgbClr val="3C4A5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Фонд оплаты труда (ФОТ)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u="none" dirty="0">
                          <a:solidFill>
                            <a:srgbClr val="3C4A5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800 000 ₽/мес. — 4 Middle-разработчика full-time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/>
                      <a:r>
                        <a:rPr lang="en-US" sz="1800" u="none" dirty="0">
                          <a:solidFill>
                            <a:srgbClr val="3C4A5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Инфраструктурные затраты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D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u="none" dirty="0">
                          <a:solidFill>
                            <a:srgbClr val="3C4A5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4 650 ₽/мес. — Серверы, S3-хранилище, лицензии</a:t>
                      </a:r>
                      <a:endParaRPr lang="en-US" sz="18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6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1270000" y="4762500"/>
            <a:ext cx="6350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Модели монетизации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1270000" y="5397500"/>
            <a:ext cx="6604000" cy="2540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1524000" y="5588000"/>
            <a:ext cx="2540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B2C Premium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524000" y="6096000"/>
            <a:ext cx="6096000" cy="17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250 ₽/мес. за подписку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Конверсия: </a:t>
            </a: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3%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10 000–12 000 подписок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~3 млн ₽/мес.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8382000" y="5397500"/>
            <a:ext cx="6604000" cy="2540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270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8636000" y="5588000"/>
            <a:ext cx="2540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2E5E8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B2B SaaS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636000" y="6096000"/>
            <a:ext cx="6096000" cy="17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50 000 ₽/мес. за лицензию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План: </a:t>
            </a: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30 компаний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~1,5 млн ₽/мес.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Защита тайны МСБ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1270000" y="8191500"/>
            <a:ext cx="13716000" cy="508000"/>
          </a:xfrm>
          <a:prstGeom prst="roundRect">
            <a:avLst>
              <a:gd name="adj" fmla="val 10000"/>
            </a:avLst>
          </a:prstGeom>
          <a:solidFill>
            <a:srgbClr val="2E5E8A"/>
          </a:solidFill>
          <a:ln/>
        </p:spPr>
      </p:sp>
      <p:sp>
        <p:nvSpPr>
          <p:cNvPr id="13" name="Text 10"/>
          <p:cNvSpPr/>
          <p:nvPr/>
        </p:nvSpPr>
        <p:spPr>
          <a:xfrm>
            <a:off x="1270000" y="8191500"/>
            <a:ext cx="13716000" cy="508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ARR: 36 млн ₽ к концу 2-го года | Break-even: 24-й месяц | MAU порог: 300–400 тыс.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Дорожная карта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4572000"/>
            <a:ext cx="13716000" cy="50800"/>
          </a:xfrm>
          <a:prstGeom prst="rect">
            <a:avLst/>
          </a:prstGeom>
          <a:solidFill>
            <a:srgbClr val="2E5E8A"/>
          </a:solidFill>
          <a:ln/>
        </p:spPr>
      </p:sp>
      <p:sp>
        <p:nvSpPr>
          <p:cNvPr id="5" name="Shape 3"/>
          <p:cNvSpPr/>
          <p:nvPr/>
        </p:nvSpPr>
        <p:spPr>
          <a:xfrm>
            <a:off x="1778000" y="4419600"/>
            <a:ext cx="355600" cy="355600"/>
          </a:xfrm>
          <a:prstGeom prst="ellipse">
            <a:avLst/>
          </a:prstGeom>
          <a:solidFill>
            <a:srgbClr val="FF7F5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16000" y="4953000"/>
            <a:ext cx="2032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0–4 месяца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62000" y="2159000"/>
            <a:ext cx="2794000" cy="203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01600" dist="25400" dir="5400000" algn="bl" rotWithShape="0">
              <a:srgbClr val="000000">
                <a:alpha val="2353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52500" y="2286000"/>
            <a:ext cx="2413000" cy="17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Проектирование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Java Backend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MLS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Веб-версия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080000" y="4419600"/>
            <a:ext cx="355600" cy="355600"/>
          </a:xfrm>
          <a:prstGeom prst="ellipse">
            <a:avLst/>
          </a:prstGeom>
          <a:solidFill>
            <a:srgbClr val="FF7F5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18000" y="4953000"/>
            <a:ext cx="2032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4–8 месяцев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064000" y="5461000"/>
            <a:ext cx="2794000" cy="203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01600" dist="25400" dir="5400000" algn="bl" rotWithShape="0">
              <a:srgbClr val="000000">
                <a:alpha val="2353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254500" y="5588000"/>
            <a:ext cx="2413000" cy="17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MVP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Бета-запуск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Стресс-тесты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200 пользователей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382000" y="4419600"/>
            <a:ext cx="355600" cy="355600"/>
          </a:xfrm>
          <a:prstGeom prst="ellipse">
            <a:avLst/>
          </a:prstGeom>
          <a:solidFill>
            <a:srgbClr val="FF7F5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620000" y="4953000"/>
            <a:ext cx="2032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8–12 месяцев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366000" y="2159000"/>
            <a:ext cx="2794000" cy="203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01600" dist="25400" dir="5400000" algn="bl" rotWithShape="0">
              <a:srgbClr val="000000">
                <a:alpha val="2353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556500" y="2286000"/>
            <a:ext cx="2413000" cy="18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Мобильная экспансия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iOS / Android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RuStore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Виральный маркетинг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11684000" y="4419600"/>
            <a:ext cx="355600" cy="355600"/>
          </a:xfrm>
          <a:prstGeom prst="ellipse">
            <a:avLst/>
          </a:prstGeom>
          <a:solidFill>
            <a:srgbClr val="2E5E8A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922000" y="4953000"/>
            <a:ext cx="2032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12–24 месяца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0668000" y="5461000"/>
            <a:ext cx="2794000" cy="2032000"/>
          </a:xfrm>
          <a:prstGeom prst="roundRect">
            <a:avLst>
              <a:gd name="adj" fmla="val 8000"/>
            </a:avLst>
          </a:prstGeom>
          <a:gradFill flip="none" rotWithShape="1">
            <a:gsLst>
              <a:gs pos="0">
                <a:srgbClr val="2E5E8A"/>
              </a:gs>
              <a:gs pos="100000">
                <a:srgbClr val="2E5E8A">
                  <a:alpha val="80000"/>
                </a:srgbClr>
              </a:gs>
            </a:gsLst>
            <a:lin ang="8100000" scaled="1"/>
          </a:gradFill>
          <a:ln/>
        </p:spPr>
      </p:sp>
      <p:sp>
        <p:nvSpPr>
          <p:cNvPr id="20" name="Text 18"/>
          <p:cNvSpPr/>
          <p:nvPr/>
        </p:nvSpPr>
        <p:spPr>
          <a:xfrm>
            <a:off x="10858500" y="5588000"/>
            <a:ext cx="2413000" cy="18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Масштабирование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80K пользователей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Premium + B2B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ARR 36 млн ₽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048000" y="1778000"/>
            <a:ext cx="10160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6B9CB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От проектирования ядра до выхода на самоокупаемость за 24 месяца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Команда проекта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2032000"/>
            <a:ext cx="3302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654300" y="2413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266700" y="295275"/>
                </a:moveTo>
                <a:cubicBezTo>
                  <a:pt x="345555" y="295275"/>
                  <a:pt x="409575" y="231255"/>
                  <a:pt x="409575" y="152400"/>
                </a:cubicBezTo>
                <a:cubicBezTo>
                  <a:pt x="409575" y="73545"/>
                  <a:pt x="345555" y="9525"/>
                  <a:pt x="266700" y="9525"/>
                </a:cubicBezTo>
                <a:cubicBezTo>
                  <a:pt x="187845" y="9525"/>
                  <a:pt x="123825" y="73545"/>
                  <a:pt x="123825" y="152400"/>
                </a:cubicBezTo>
                <a:cubicBezTo>
                  <a:pt x="123825" y="231255"/>
                  <a:pt x="187845" y="295275"/>
                  <a:pt x="266700" y="295275"/>
                </a:cubicBezTo>
                <a:close/>
                <a:moveTo>
                  <a:pt x="231338" y="361950"/>
                </a:moveTo>
                <a:cubicBezTo>
                  <a:pt x="114062" y="361950"/>
                  <a:pt x="19050" y="456962"/>
                  <a:pt x="19050" y="574238"/>
                </a:cubicBezTo>
                <a:cubicBezTo>
                  <a:pt x="19050" y="593765"/>
                  <a:pt x="34885" y="609600"/>
                  <a:pt x="54412" y="609600"/>
                </a:cubicBezTo>
                <a:lnTo>
                  <a:pt x="478988" y="609600"/>
                </a:lnTo>
                <a:cubicBezTo>
                  <a:pt x="498515" y="609600"/>
                  <a:pt x="514350" y="593765"/>
                  <a:pt x="514350" y="574238"/>
                </a:cubicBezTo>
                <a:cubicBezTo>
                  <a:pt x="514350" y="456962"/>
                  <a:pt x="419338" y="361950"/>
                  <a:pt x="302062" y="361950"/>
                </a:cubicBezTo>
                <a:lnTo>
                  <a:pt x="231338" y="36195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6" name="Text 4"/>
          <p:cNvSpPr/>
          <p:nvPr/>
        </p:nvSpPr>
        <p:spPr>
          <a:xfrm>
            <a:off x="1460500" y="3302000"/>
            <a:ext cx="2921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Черенков Сергей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60500" y="3746500"/>
            <a:ext cx="2921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Разработчик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0500" y="4254500"/>
            <a:ext cx="2921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Студент 1-го курса Финансового университета при Правительстве РФ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Факультет ИТиАБД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Направление: Прикладная информатика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953000" y="2032000"/>
            <a:ext cx="3302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337300" y="2413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266700" y="295275"/>
                </a:moveTo>
                <a:cubicBezTo>
                  <a:pt x="345555" y="295275"/>
                  <a:pt x="409575" y="231255"/>
                  <a:pt x="409575" y="152400"/>
                </a:cubicBezTo>
                <a:cubicBezTo>
                  <a:pt x="409575" y="73545"/>
                  <a:pt x="345555" y="9525"/>
                  <a:pt x="266700" y="9525"/>
                </a:cubicBezTo>
                <a:cubicBezTo>
                  <a:pt x="187845" y="9525"/>
                  <a:pt x="123825" y="73545"/>
                  <a:pt x="123825" y="152400"/>
                </a:cubicBezTo>
                <a:cubicBezTo>
                  <a:pt x="123825" y="231255"/>
                  <a:pt x="187845" y="295275"/>
                  <a:pt x="266700" y="295275"/>
                </a:cubicBezTo>
                <a:close/>
                <a:moveTo>
                  <a:pt x="231338" y="361950"/>
                </a:moveTo>
                <a:cubicBezTo>
                  <a:pt x="114062" y="361950"/>
                  <a:pt x="19050" y="456962"/>
                  <a:pt x="19050" y="574238"/>
                </a:cubicBezTo>
                <a:cubicBezTo>
                  <a:pt x="19050" y="593765"/>
                  <a:pt x="34885" y="609600"/>
                  <a:pt x="54412" y="609600"/>
                </a:cubicBezTo>
                <a:lnTo>
                  <a:pt x="478988" y="609600"/>
                </a:lnTo>
                <a:cubicBezTo>
                  <a:pt x="498515" y="609600"/>
                  <a:pt x="514350" y="593765"/>
                  <a:pt x="514350" y="574238"/>
                </a:cubicBezTo>
                <a:cubicBezTo>
                  <a:pt x="514350" y="456962"/>
                  <a:pt x="419338" y="361950"/>
                  <a:pt x="302062" y="361950"/>
                </a:cubicBezTo>
                <a:lnTo>
                  <a:pt x="231338" y="36195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1" name="Text 9"/>
          <p:cNvSpPr/>
          <p:nvPr/>
        </p:nvSpPr>
        <p:spPr>
          <a:xfrm>
            <a:off x="5143500" y="3302000"/>
            <a:ext cx="2921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Антонюк Григорий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143500" y="3746500"/>
            <a:ext cx="2921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Аналитик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143500" y="4254500"/>
            <a:ext cx="2921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Студент 1-го курса РАНХиГС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Институт общественных наук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Направление: Социология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636000" y="2032000"/>
            <a:ext cx="3302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020300" y="2413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266700" y="295275"/>
                </a:moveTo>
                <a:cubicBezTo>
                  <a:pt x="345555" y="295275"/>
                  <a:pt x="409575" y="231255"/>
                  <a:pt x="409575" y="152400"/>
                </a:cubicBezTo>
                <a:cubicBezTo>
                  <a:pt x="409575" y="73545"/>
                  <a:pt x="345555" y="9525"/>
                  <a:pt x="266700" y="9525"/>
                </a:cubicBezTo>
                <a:cubicBezTo>
                  <a:pt x="187845" y="9525"/>
                  <a:pt x="123825" y="73545"/>
                  <a:pt x="123825" y="152400"/>
                </a:cubicBezTo>
                <a:cubicBezTo>
                  <a:pt x="123825" y="231255"/>
                  <a:pt x="187845" y="295275"/>
                  <a:pt x="266700" y="295275"/>
                </a:cubicBezTo>
                <a:close/>
                <a:moveTo>
                  <a:pt x="231338" y="361950"/>
                </a:moveTo>
                <a:cubicBezTo>
                  <a:pt x="114062" y="361950"/>
                  <a:pt x="19050" y="456962"/>
                  <a:pt x="19050" y="574238"/>
                </a:cubicBezTo>
                <a:cubicBezTo>
                  <a:pt x="19050" y="593765"/>
                  <a:pt x="34885" y="609600"/>
                  <a:pt x="54412" y="609600"/>
                </a:cubicBezTo>
                <a:lnTo>
                  <a:pt x="478988" y="609600"/>
                </a:lnTo>
                <a:cubicBezTo>
                  <a:pt x="498515" y="609600"/>
                  <a:pt x="514350" y="593765"/>
                  <a:pt x="514350" y="574238"/>
                </a:cubicBezTo>
                <a:cubicBezTo>
                  <a:pt x="514350" y="456962"/>
                  <a:pt x="419338" y="361950"/>
                  <a:pt x="302062" y="361950"/>
                </a:cubicBezTo>
                <a:lnTo>
                  <a:pt x="231338" y="36195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6" name="Text 14"/>
          <p:cNvSpPr/>
          <p:nvPr/>
        </p:nvSpPr>
        <p:spPr>
          <a:xfrm>
            <a:off x="8826500" y="3302000"/>
            <a:ext cx="2921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Готовец Вадим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826500" y="3746500"/>
            <a:ext cx="2921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Разработчик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826500" y="4254500"/>
            <a:ext cx="2921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Студент 1-го курса Финансового университета при Правительстве РФ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Факультет ИТиАБД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Направление: Прикладная информатика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2319000" y="2032000"/>
            <a:ext cx="2667000" cy="5842000"/>
          </a:xfrm>
          <a:prstGeom prst="roundRect">
            <a:avLst>
              <a:gd name="adj" fmla="val 8000"/>
            </a:avLst>
          </a:prstGeom>
          <a:gradFill flip="none" rotWithShape="1">
            <a:gsLst>
              <a:gs pos="0">
                <a:srgbClr val="2E5E8A"/>
              </a:gs>
              <a:gs pos="100000">
                <a:srgbClr val="2E5E8A">
                  <a:alpha val="80000"/>
                </a:srgbClr>
              </a:gs>
            </a:gsLst>
            <a:lin ang="8100000" scaled="1"/>
          </a:gradFill>
          <a:ln/>
        </p:spPr>
      </p:sp>
      <p:sp>
        <p:nvSpPr>
          <p:cNvPr id="20" name="Shape 18"/>
          <p:cNvSpPr/>
          <p:nvPr/>
        </p:nvSpPr>
        <p:spPr>
          <a:xfrm>
            <a:off x="13309600" y="2413000"/>
            <a:ext cx="685800" cy="609600"/>
          </a:xfrm>
          <a:custGeom>
            <a:avLst/>
            <a:gdLst/>
            <a:ahLst/>
            <a:cxnLst/>
            <a:rect l="l" t="t" r="r" b="b"/>
            <a:pathLst>
              <a:path w="685800" h="609600">
                <a:moveTo>
                  <a:pt x="368498" y="-22503"/>
                </a:moveTo>
                <a:cubicBezTo>
                  <a:pt x="363617" y="-32028"/>
                  <a:pt x="353735" y="-38100"/>
                  <a:pt x="343019" y="-38100"/>
                </a:cubicBezTo>
                <a:cubicBezTo>
                  <a:pt x="332303" y="-38100"/>
                  <a:pt x="322421" y="-32028"/>
                  <a:pt x="317540" y="-22503"/>
                </a:cubicBezTo>
                <a:lnTo>
                  <a:pt x="229910" y="149185"/>
                </a:lnTo>
                <a:lnTo>
                  <a:pt x="39529" y="179427"/>
                </a:lnTo>
                <a:cubicBezTo>
                  <a:pt x="28932" y="181094"/>
                  <a:pt x="20122" y="188595"/>
                  <a:pt x="16788" y="198834"/>
                </a:cubicBezTo>
                <a:cubicBezTo>
                  <a:pt x="13454" y="209074"/>
                  <a:pt x="16193" y="220266"/>
                  <a:pt x="23693" y="227886"/>
                </a:cubicBezTo>
                <a:lnTo>
                  <a:pt x="159901" y="364212"/>
                </a:lnTo>
                <a:lnTo>
                  <a:pt x="129897" y="554593"/>
                </a:lnTo>
                <a:cubicBezTo>
                  <a:pt x="128230" y="565190"/>
                  <a:pt x="132636" y="575905"/>
                  <a:pt x="141327" y="582216"/>
                </a:cubicBezTo>
                <a:cubicBezTo>
                  <a:pt x="150019" y="588526"/>
                  <a:pt x="161449" y="589478"/>
                  <a:pt x="171093" y="584597"/>
                </a:cubicBezTo>
                <a:lnTo>
                  <a:pt x="343019" y="497205"/>
                </a:lnTo>
                <a:lnTo>
                  <a:pt x="514826" y="584597"/>
                </a:lnTo>
                <a:cubicBezTo>
                  <a:pt x="524351" y="589478"/>
                  <a:pt x="535900" y="588526"/>
                  <a:pt x="544592" y="582216"/>
                </a:cubicBezTo>
                <a:cubicBezTo>
                  <a:pt x="553283" y="575905"/>
                  <a:pt x="557689" y="565309"/>
                  <a:pt x="556022" y="554593"/>
                </a:cubicBezTo>
                <a:lnTo>
                  <a:pt x="525899" y="364212"/>
                </a:lnTo>
                <a:lnTo>
                  <a:pt x="662107" y="227886"/>
                </a:lnTo>
                <a:cubicBezTo>
                  <a:pt x="669727" y="220266"/>
                  <a:pt x="672346" y="209074"/>
                  <a:pt x="669012" y="198834"/>
                </a:cubicBezTo>
                <a:cubicBezTo>
                  <a:pt x="665678" y="188595"/>
                  <a:pt x="656987" y="181094"/>
                  <a:pt x="646271" y="179427"/>
                </a:cubicBezTo>
                <a:lnTo>
                  <a:pt x="456009" y="149185"/>
                </a:lnTo>
                <a:lnTo>
                  <a:pt x="368498" y="-22503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12509500" y="3302000"/>
            <a:ext cx="228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С. Неганова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2509500" y="3746500"/>
            <a:ext cx="2286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FFFFFF">
                    <a:alpha val="80000"/>
                  </a:srgbClr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Трекер проекта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2509500" y="4254500"/>
            <a:ext cx="2286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6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Эксперт по стратегии, росту и антикризисному управлению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16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Преподаватель НИУ ВШЭ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Динамика за акселератор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016000" y="2540000"/>
            <a:ext cx="762000" cy="762000"/>
          </a:xfrm>
          <a:prstGeom prst="ellipse">
            <a:avLst/>
          </a:prstGeom>
          <a:solidFill>
            <a:srgbClr val="2E5E8A"/>
          </a:solidFill>
          <a:ln/>
        </p:spPr>
      </p:sp>
      <p:sp>
        <p:nvSpPr>
          <p:cNvPr id="5" name="Text 3"/>
          <p:cNvSpPr/>
          <p:nvPr/>
        </p:nvSpPr>
        <p:spPr>
          <a:xfrm>
            <a:off x="1016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35000" y="3492500"/>
            <a:ext cx="1524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Анализ проблемы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778000" y="2921000"/>
            <a:ext cx="762000" cy="0"/>
          </a:xfrm>
          <a:prstGeom prst="straightConnector1">
            <a:avLst/>
          </a:prstGeom>
          <a:noFill/>
          <a:ln w="38100">
            <a:solidFill>
              <a:srgbClr val="D0D6DC"/>
            </a:solidFill>
            <a:prstDash val="solid"/>
            <a:headEnd type="none"/>
            <a:tailEnd type="arrow"/>
          </a:ln>
        </p:spPr>
      </p:sp>
      <p:sp>
        <p:nvSpPr>
          <p:cNvPr id="8" name="Shape 6"/>
          <p:cNvSpPr/>
          <p:nvPr/>
        </p:nvSpPr>
        <p:spPr>
          <a:xfrm>
            <a:off x="2540000" y="2540000"/>
            <a:ext cx="762000" cy="762000"/>
          </a:xfrm>
          <a:prstGeom prst="ellipse">
            <a:avLst/>
          </a:prstGeom>
          <a:solidFill>
            <a:srgbClr val="2E5E8A"/>
          </a:solidFill>
          <a:ln/>
        </p:spPr>
      </p:sp>
      <p:sp>
        <p:nvSpPr>
          <p:cNvPr id="9" name="Text 7"/>
          <p:cNvSpPr/>
          <p:nvPr/>
        </p:nvSpPr>
        <p:spPr>
          <a:xfrm>
            <a:off x="2540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159000" y="3492500"/>
            <a:ext cx="1524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Ценностное предложение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302000" y="2921000"/>
            <a:ext cx="762000" cy="0"/>
          </a:xfrm>
          <a:prstGeom prst="straightConnector1">
            <a:avLst/>
          </a:prstGeom>
          <a:noFill/>
          <a:ln w="38100">
            <a:solidFill>
              <a:srgbClr val="D0D6DC"/>
            </a:solidFill>
            <a:prstDash val="solid"/>
            <a:headEnd type="none"/>
            <a:tailEnd type="arrow"/>
          </a:ln>
        </p:spPr>
      </p:sp>
      <p:sp>
        <p:nvSpPr>
          <p:cNvPr id="12" name="Shape 10"/>
          <p:cNvSpPr/>
          <p:nvPr/>
        </p:nvSpPr>
        <p:spPr>
          <a:xfrm>
            <a:off x="4064000" y="2540000"/>
            <a:ext cx="762000" cy="762000"/>
          </a:xfrm>
          <a:prstGeom prst="ellipse">
            <a:avLst/>
          </a:prstGeom>
          <a:solidFill>
            <a:srgbClr val="2E5E8A"/>
          </a:solidFill>
          <a:ln/>
        </p:spPr>
      </p:sp>
      <p:sp>
        <p:nvSpPr>
          <p:cNvPr id="13" name="Text 11"/>
          <p:cNvSpPr/>
          <p:nvPr/>
        </p:nvSpPr>
        <p:spPr>
          <a:xfrm>
            <a:off x="4064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83000" y="3492500"/>
            <a:ext cx="1524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Техническая архитектура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826000" y="2921000"/>
            <a:ext cx="762000" cy="0"/>
          </a:xfrm>
          <a:prstGeom prst="straightConnector1">
            <a:avLst/>
          </a:prstGeom>
          <a:noFill/>
          <a:ln w="38100">
            <a:solidFill>
              <a:srgbClr val="D0D6DC"/>
            </a:solidFill>
            <a:prstDash val="solid"/>
            <a:headEnd type="none"/>
            <a:tailEnd type="arrow"/>
          </a:ln>
        </p:spPr>
      </p:sp>
      <p:sp>
        <p:nvSpPr>
          <p:cNvPr id="16" name="Shape 14"/>
          <p:cNvSpPr/>
          <p:nvPr/>
        </p:nvSpPr>
        <p:spPr>
          <a:xfrm>
            <a:off x="5588000" y="2540000"/>
            <a:ext cx="762000" cy="762000"/>
          </a:xfrm>
          <a:prstGeom prst="ellipse">
            <a:avLst/>
          </a:prstGeom>
          <a:solidFill>
            <a:srgbClr val="2E5E8A"/>
          </a:solidFill>
          <a:ln/>
        </p:spPr>
      </p:sp>
      <p:sp>
        <p:nvSpPr>
          <p:cNvPr id="17" name="Text 15"/>
          <p:cNvSpPr/>
          <p:nvPr/>
        </p:nvSpPr>
        <p:spPr>
          <a:xfrm>
            <a:off x="5588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207000" y="3492500"/>
            <a:ext cx="1524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Конкурентный анализ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350000" y="2921000"/>
            <a:ext cx="762000" cy="0"/>
          </a:xfrm>
          <a:prstGeom prst="straightConnector1">
            <a:avLst/>
          </a:prstGeom>
          <a:noFill/>
          <a:ln w="38100">
            <a:solidFill>
              <a:srgbClr val="D0D6DC"/>
            </a:solidFill>
            <a:prstDash val="solid"/>
            <a:headEnd type="none"/>
            <a:tailEnd type="arrow"/>
          </a:ln>
        </p:spPr>
      </p:sp>
      <p:sp>
        <p:nvSpPr>
          <p:cNvPr id="20" name="Shape 18"/>
          <p:cNvSpPr/>
          <p:nvPr/>
        </p:nvSpPr>
        <p:spPr>
          <a:xfrm>
            <a:off x="7112000" y="2540000"/>
            <a:ext cx="762000" cy="762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21" name="Text 19"/>
          <p:cNvSpPr/>
          <p:nvPr/>
        </p:nvSpPr>
        <p:spPr>
          <a:xfrm>
            <a:off x="7112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731000" y="3492500"/>
            <a:ext cx="1524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Финансовая модель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7874000" y="2921000"/>
            <a:ext cx="762000" cy="0"/>
          </a:xfrm>
          <a:prstGeom prst="straightConnector1">
            <a:avLst/>
          </a:prstGeom>
          <a:noFill/>
          <a:ln w="38100">
            <a:solidFill>
              <a:srgbClr val="D0D6DC"/>
            </a:solidFill>
            <a:prstDash val="solid"/>
            <a:headEnd type="none"/>
            <a:tailEnd type="arrow"/>
          </a:ln>
        </p:spPr>
      </p:sp>
      <p:sp>
        <p:nvSpPr>
          <p:cNvPr id="24" name="Shape 22"/>
          <p:cNvSpPr/>
          <p:nvPr/>
        </p:nvSpPr>
        <p:spPr>
          <a:xfrm>
            <a:off x="8636000" y="2540000"/>
            <a:ext cx="762000" cy="762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25" name="Text 23"/>
          <p:cNvSpPr/>
          <p:nvPr/>
        </p:nvSpPr>
        <p:spPr>
          <a:xfrm>
            <a:off x="8636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06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255000" y="3492500"/>
            <a:ext cx="1524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Дорожная карта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9398000" y="2921000"/>
            <a:ext cx="762000" cy="0"/>
          </a:xfrm>
          <a:prstGeom prst="straightConnector1">
            <a:avLst/>
          </a:prstGeom>
          <a:noFill/>
          <a:ln w="38100">
            <a:solidFill>
              <a:srgbClr val="D0D6DC"/>
            </a:solidFill>
            <a:prstDash val="solid"/>
            <a:headEnd type="none"/>
            <a:tailEnd type="arrow"/>
          </a:ln>
        </p:spPr>
      </p:sp>
      <p:sp>
        <p:nvSpPr>
          <p:cNvPr id="28" name="Shape 26"/>
          <p:cNvSpPr/>
          <p:nvPr/>
        </p:nvSpPr>
        <p:spPr>
          <a:xfrm>
            <a:off x="10160000" y="2540000"/>
            <a:ext cx="762000" cy="762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29" name="Text 27"/>
          <p:cNvSpPr/>
          <p:nvPr/>
        </p:nvSpPr>
        <p:spPr>
          <a:xfrm>
            <a:off x="10160000" y="2540000"/>
            <a:ext cx="76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07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552656" y="3583037"/>
            <a:ext cx="221812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Демо-день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270000" y="5080000"/>
            <a:ext cx="13716000" cy="28575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78000" y="5270500"/>
            <a:ext cx="12700000" cy="260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Результаты работы за акселератор: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Анализ проблемы и целевой аудитории (B2C + B2B)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Гибридная бизнес-модель с двумя потоками доходов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Техническая архитектура на базе MLS и Java Core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Финансовая модель: выход на окупаемость на 24-й месяц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2E5E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350000" cy="2222500"/>
          </a:xfrm>
          <a:prstGeom prst="rect">
            <a:avLst/>
          </a:prstGeom>
          <a:gradFill flip="none" rotWithShape="1">
            <a:gsLst>
              <a:gs pos="0">
                <a:srgbClr val="2E5E8A">
                  <a:alpha val="25000"/>
                </a:srgbClr>
              </a:gs>
              <a:gs pos="100000">
                <a:srgbClr val="D0E0E3"/>
              </a:gs>
            </a:gsLst>
            <a:lin ang="8100000" scaled="1"/>
          </a:gradFill>
          <a:ln/>
        </p:spPr>
      </p:sp>
      <p:sp>
        <p:nvSpPr>
          <p:cNvPr id="3" name="Shape 1"/>
          <p:cNvSpPr/>
          <p:nvPr/>
        </p:nvSpPr>
        <p:spPr>
          <a:xfrm>
            <a:off x="9652000" y="6096000"/>
            <a:ext cx="6604000" cy="3048000"/>
          </a:xfrm>
          <a:prstGeom prst="rect">
            <a:avLst/>
          </a:prstGeom>
          <a:gradFill flip="none" rotWithShape="1">
            <a:gsLst>
              <a:gs pos="0">
                <a:srgbClr val="D0E0E3"/>
              </a:gs>
              <a:gs pos="100000">
                <a:srgbClr val="FF7F50">
                  <a:alpha val="13000"/>
                </a:srgbClr>
              </a:gs>
            </a:gsLst>
            <a:lin ang="18900000" scaled="1"/>
          </a:gradFill>
          <a:ln/>
        </p:spPr>
      </p:sp>
      <p:sp>
        <p:nvSpPr>
          <p:cNvPr id="4" name="Text 2"/>
          <p:cNvSpPr/>
          <p:nvPr/>
        </p:nvSpPr>
        <p:spPr>
          <a:xfrm>
            <a:off x="1778000" y="2286000"/>
            <a:ext cx="12700000" cy="12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6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Спасибо за внимание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048000" y="3810000"/>
            <a:ext cx="1016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600" dirty="0">
                <a:solidFill>
                  <a:srgbClr val="FFFFFF">
                    <a:alpha val="80000"/>
                  </a:srgbClr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«Аксиом» — приватность и студийное качество звука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318000" y="5080000"/>
            <a:ext cx="762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80000"/>
              </a:lnSpc>
            </a:pPr>
            <a:r>
              <a:rPr lang="en-US" sz="2000" dirty="0">
                <a:solidFill>
                  <a:srgbClr val="FFFFFF">
                    <a:alpha val="66667"/>
                  </a:srgbClr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Проект «Аксиом» · 2026</a:t>
            </a:r>
            <a:endParaRPr lang="en-US" sz="1600" dirty="0"/>
          </a:p>
          <a:p>
            <a:pPr algn="ctr">
              <a:lnSpc>
                <a:spcPct val="180000"/>
              </a:lnSpc>
            </a:pPr>
            <a:r>
              <a:rPr lang="en-US" sz="2000" dirty="0">
                <a:solidFill>
                  <a:srgbClr val="FFFFFF">
                    <a:alpha val="66667"/>
                  </a:srgbClr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Готовы к обсуждению инвестиционных возможностей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175500" y="6350000"/>
            <a:ext cx="1905000" cy="635000"/>
          </a:xfrm>
          <a:prstGeom prst="roundRect">
            <a:avLst>
              <a:gd name="adj" fmla="val 20000"/>
            </a:avLst>
          </a:prstGeom>
          <a:solidFill>
            <a:srgbClr val="FFFFFF">
              <a:alpha val="12549"/>
            </a:srgbClr>
          </a:solidFill>
          <a:ln w="12700">
            <a:solidFill>
              <a:srgbClr val="FFFFFF">
                <a:alpha val="25098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75500" y="6350000"/>
            <a:ext cx="1905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FFFFFF">
                    <a:alpha val="50196"/>
                  </a:srgbClr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АКСИОМ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1016000"/>
            <a:ext cx="508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Содержание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0160000" y="1270000"/>
            <a:ext cx="4826000" cy="6350000"/>
          </a:xfrm>
          <a:prstGeom prst="rect">
            <a:avLst/>
          </a:prstGeom>
          <a:gradFill flip="none" rotWithShape="1">
            <a:gsLst>
              <a:gs pos="0">
                <a:srgbClr val="D0E0E3">
                  <a:alpha val="6000"/>
                </a:srgbClr>
              </a:gs>
              <a:gs pos="70000">
                <a:srgbClr val="D0E0E3"/>
              </a:gs>
              <a:gs pos="100000">
                <a:srgbClr val="2E5E8A">
                  <a:alpha val="8000"/>
                </a:srgbClr>
              </a:gs>
            </a:gsLst>
            <a:lin ang="10800000" scaled="1"/>
          </a:gradFill>
          <a:ln/>
        </p:spPr>
      </p:sp>
      <p:sp>
        <p:nvSpPr>
          <p:cNvPr id="4" name="Shape 2"/>
          <p:cNvSpPr/>
          <p:nvPr/>
        </p:nvSpPr>
        <p:spPr>
          <a:xfrm>
            <a:off x="1524000" y="2540000"/>
            <a:ext cx="508000" cy="508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5" name="Text 3"/>
          <p:cNvSpPr/>
          <p:nvPr/>
        </p:nvSpPr>
        <p:spPr>
          <a:xfrm>
            <a:off x="1524000" y="2476500"/>
            <a:ext cx="508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286000" y="2540000"/>
            <a:ext cx="635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22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Проблема и решение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1524000" y="3556000"/>
            <a:ext cx="508000" cy="508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8" name="Text 6"/>
          <p:cNvSpPr/>
          <p:nvPr/>
        </p:nvSpPr>
        <p:spPr>
          <a:xfrm>
            <a:off x="1524000" y="3492500"/>
            <a:ext cx="508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286000" y="3556000"/>
            <a:ext cx="635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22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Продукт и </a:t>
            </a:r>
            <a:r>
              <a:rPr lang="en-US" sz="2200" dirty="0" err="1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технология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1524000" y="4572000"/>
            <a:ext cx="508000" cy="508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11" name="Text 9"/>
          <p:cNvSpPr/>
          <p:nvPr/>
        </p:nvSpPr>
        <p:spPr>
          <a:xfrm>
            <a:off x="1524000" y="4508500"/>
            <a:ext cx="508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286000" y="4572000"/>
            <a:ext cx="635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22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Рынок и </a:t>
            </a:r>
            <a:r>
              <a:rPr lang="en-US" sz="2200" dirty="0" err="1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бизнес-модель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1524000" y="5588000"/>
            <a:ext cx="508000" cy="508000"/>
          </a:xfrm>
          <a:prstGeom prst="ellipse">
            <a:avLst/>
          </a:prstGeom>
          <a:solidFill>
            <a:srgbClr val="FF7F50"/>
          </a:solidFill>
          <a:ln/>
        </p:spPr>
      </p:sp>
      <p:sp>
        <p:nvSpPr>
          <p:cNvPr id="14" name="Text 12"/>
          <p:cNvSpPr/>
          <p:nvPr/>
        </p:nvSpPr>
        <p:spPr>
          <a:xfrm>
            <a:off x="1524000" y="5524500"/>
            <a:ext cx="508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286000" y="5588000"/>
            <a:ext cx="635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22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Финансы и </a:t>
            </a:r>
            <a:r>
              <a:rPr lang="en-US" sz="2200" dirty="0" err="1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дорожная</a:t>
            </a:r>
            <a:r>
              <a:rPr lang="en-US" sz="22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карта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5E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40000"/>
            <a:ext cx="16256000" cy="4064000"/>
          </a:xfrm>
          <a:prstGeom prst="rect">
            <a:avLst/>
          </a:prstGeom>
          <a:gradFill flip="none" rotWithShape="1">
            <a:gsLst>
              <a:gs pos="0">
                <a:srgbClr val="D0E0E3"/>
              </a:gs>
              <a:gs pos="50000">
                <a:srgbClr val="D0E0E3">
                  <a:alpha val="31000"/>
                </a:srgbClr>
              </a:gs>
              <a:gs pos="100000">
                <a:srgbClr val="2E5E8A">
                  <a:alpha val="19000"/>
                </a:srgbClr>
              </a:gs>
            </a:gsLst>
            <a:lin ang="5400000" scaled="1"/>
          </a:gradFill>
          <a:ln/>
        </p:spPr>
      </p:sp>
      <p:sp>
        <p:nvSpPr>
          <p:cNvPr id="3" name="Text 1"/>
          <p:cNvSpPr/>
          <p:nvPr/>
        </p:nvSpPr>
        <p:spPr>
          <a:xfrm>
            <a:off x="1270000" y="3175000"/>
            <a:ext cx="254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318000" y="3048000"/>
            <a:ext cx="1016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6000" dirty="0">
                <a:solidFill>
                  <a:srgbClr val="FCFDF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Проблема и решение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318000" y="4318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FCFDFD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Почему существующие мессенджеры не соответствуют требованиям безопасности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Проблема рынка коммуникаций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Text 2"/>
          <p:cNvSpPr/>
          <p:nvPr/>
        </p:nvSpPr>
        <p:spPr>
          <a:xfrm>
            <a:off x="1270000" y="1905000"/>
            <a:ext cx="6604000" cy="60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Ключевая проблема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Отсутствие баланса между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безопасностью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и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комфортом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16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Защищённые зарубежные аналоги уязвимы к блокировкам и требуют VPN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Локальные мессенджеры не обеспечивают E2EE по умолчанию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Жёсткое алгоритмическое сжатие аудиофайлов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2400"/>
              </a:spcBef>
            </a:pPr>
            <a:r>
              <a:rPr lang="en-US" sz="20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Целевые сегменты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B2C: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Молодёжь 18–35 лет, студенты, аудиофилы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B2B: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Малый и средний бизнес, IT-сектор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8382000" y="1905000"/>
            <a:ext cx="6604000" cy="6096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524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763000" y="2159000"/>
            <a:ext cx="5842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Последствия для пользователей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763000" y="29210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cubicBezTo>
                  <a:pt x="232708" y="0"/>
                  <a:pt x="236815" y="893"/>
                  <a:pt x="240566" y="2590"/>
                </a:cubicBezTo>
                <a:lnTo>
                  <a:pt x="408801" y="73938"/>
                </a:lnTo>
                <a:cubicBezTo>
                  <a:pt x="428446" y="82242"/>
                  <a:pt x="443091" y="101620"/>
                  <a:pt x="443002" y="125016"/>
                </a:cubicBezTo>
                <a:cubicBezTo>
                  <a:pt x="442555" y="213598"/>
                  <a:pt x="406122" y="375672"/>
                  <a:pt x="252264" y="449342"/>
                </a:cubicBezTo>
                <a:cubicBezTo>
                  <a:pt x="237351" y="456486"/>
                  <a:pt x="220028" y="456486"/>
                  <a:pt x="205115" y="449342"/>
                </a:cubicBezTo>
                <a:cubicBezTo>
                  <a:pt x="51167" y="375672"/>
                  <a:pt x="14823" y="213598"/>
                  <a:pt x="14377" y="125016"/>
                </a:cubicBezTo>
                <a:cubicBezTo>
                  <a:pt x="14287" y="101620"/>
                  <a:pt x="28932" y="82242"/>
                  <a:pt x="48577" y="73938"/>
                </a:cubicBezTo>
                <a:lnTo>
                  <a:pt x="216724" y="2590"/>
                </a:lnTo>
                <a:cubicBezTo>
                  <a:pt x="220474" y="893"/>
                  <a:pt x="224492" y="0"/>
                  <a:pt x="228600" y="0"/>
                </a:cubicBezTo>
                <a:close/>
                <a:moveTo>
                  <a:pt x="228600" y="59650"/>
                </a:moveTo>
                <a:lnTo>
                  <a:pt x="228600" y="397282"/>
                </a:lnTo>
                <a:cubicBezTo>
                  <a:pt x="351830" y="337631"/>
                  <a:pt x="384959" y="205472"/>
                  <a:pt x="385763" y="126355"/>
                </a:cubicBezTo>
                <a:lnTo>
                  <a:pt x="228600" y="59740"/>
                </a:lnTo>
                <a:lnTo>
                  <a:pt x="228600" y="59740"/>
                </a:lnTo>
                <a:close/>
              </a:path>
            </a:pathLst>
          </a:custGeom>
          <a:solidFill>
            <a:srgbClr val="FF7F50"/>
          </a:solidFill>
          <a:ln/>
        </p:spPr>
      </p:sp>
      <p:sp>
        <p:nvSpPr>
          <p:cNvPr id="8" name="Text 6"/>
          <p:cNvSpPr/>
          <p:nvPr/>
        </p:nvSpPr>
        <p:spPr>
          <a:xfrm>
            <a:off x="9398000" y="2921000"/>
            <a:ext cx="5207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Риски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398000" y="3429000"/>
            <a:ext cx="5207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Уязвимость коммуникаций, угроза перехвата коммерческой тайны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763000" y="43815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cubicBezTo>
                  <a:pt x="354768" y="0"/>
                  <a:pt x="457200" y="102432"/>
                  <a:pt x="457200" y="228600"/>
                </a:cubicBezTo>
                <a:cubicBezTo>
                  <a:pt x="457200" y="354768"/>
                  <a:pt x="354768" y="457200"/>
                  <a:pt x="228600" y="457200"/>
                </a:cubicBezTo>
                <a:cubicBezTo>
                  <a:pt x="102432" y="457200"/>
                  <a:pt x="0" y="354768"/>
                  <a:pt x="0" y="228600"/>
                </a:cubicBezTo>
                <a:cubicBezTo>
                  <a:pt x="0" y="102432"/>
                  <a:pt x="102432" y="0"/>
                  <a:pt x="228600" y="0"/>
                </a:cubicBezTo>
                <a:close/>
                <a:moveTo>
                  <a:pt x="207169" y="107156"/>
                </a:moveTo>
                <a:lnTo>
                  <a:pt x="207169" y="228600"/>
                </a:lnTo>
                <a:cubicBezTo>
                  <a:pt x="207169" y="235744"/>
                  <a:pt x="210741" y="242441"/>
                  <a:pt x="216724" y="246459"/>
                </a:cubicBezTo>
                <a:lnTo>
                  <a:pt x="302449" y="303609"/>
                </a:lnTo>
                <a:cubicBezTo>
                  <a:pt x="312271" y="310217"/>
                  <a:pt x="325576" y="307538"/>
                  <a:pt x="332184" y="297626"/>
                </a:cubicBezTo>
                <a:cubicBezTo>
                  <a:pt x="338792" y="287715"/>
                  <a:pt x="336113" y="274499"/>
                  <a:pt x="326201" y="267891"/>
                </a:cubicBezTo>
                <a:lnTo>
                  <a:pt x="250031" y="217170"/>
                </a:lnTo>
                <a:lnTo>
                  <a:pt x="250031" y="107156"/>
                </a:lnTo>
                <a:cubicBezTo>
                  <a:pt x="250031" y="95280"/>
                  <a:pt x="240476" y="85725"/>
                  <a:pt x="228600" y="85725"/>
                </a:cubicBezTo>
                <a:cubicBezTo>
                  <a:pt x="216724" y="85725"/>
                  <a:pt x="207169" y="95280"/>
                  <a:pt x="207169" y="107156"/>
                </a:cubicBezTo>
                <a:close/>
              </a:path>
            </a:pathLst>
          </a:custGeom>
          <a:solidFill>
            <a:srgbClr val="FF7F50"/>
          </a:solidFill>
          <a:ln/>
        </p:spPr>
      </p:sp>
      <p:sp>
        <p:nvSpPr>
          <p:cNvPr id="11" name="Text 9"/>
          <p:cNvSpPr/>
          <p:nvPr/>
        </p:nvSpPr>
        <p:spPr>
          <a:xfrm>
            <a:off x="9398000" y="4381500"/>
            <a:ext cx="5207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Время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398000" y="4889500"/>
            <a:ext cx="5207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Ежедневная потеря времени на обход блокировок и снижение скорости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763000" y="58420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85725"/>
                </a:moveTo>
                <a:lnTo>
                  <a:pt x="114300" y="71438"/>
                </a:lnTo>
                <a:cubicBezTo>
                  <a:pt x="114300" y="31968"/>
                  <a:pt x="191095" y="0"/>
                  <a:pt x="285750" y="0"/>
                </a:cubicBezTo>
                <a:cubicBezTo>
                  <a:pt x="380405" y="0"/>
                  <a:pt x="457200" y="31968"/>
                  <a:pt x="457200" y="71438"/>
                </a:cubicBezTo>
                <a:lnTo>
                  <a:pt x="457200" y="85725"/>
                </a:lnTo>
                <a:cubicBezTo>
                  <a:pt x="457200" y="113050"/>
                  <a:pt x="420320" y="136803"/>
                  <a:pt x="366117" y="148858"/>
                </a:cubicBezTo>
                <a:cubicBezTo>
                  <a:pt x="363974" y="146358"/>
                  <a:pt x="361742" y="143947"/>
                  <a:pt x="359509" y="141714"/>
                </a:cubicBezTo>
                <a:cubicBezTo>
                  <a:pt x="345668" y="128052"/>
                  <a:pt x="327809" y="117693"/>
                  <a:pt x="309146" y="110014"/>
                </a:cubicBezTo>
                <a:cubicBezTo>
                  <a:pt x="271730" y="94387"/>
                  <a:pt x="222974" y="85814"/>
                  <a:pt x="171450" y="85814"/>
                </a:cubicBezTo>
                <a:cubicBezTo>
                  <a:pt x="151894" y="85814"/>
                  <a:pt x="132784" y="87064"/>
                  <a:pt x="114479" y="89475"/>
                </a:cubicBezTo>
                <a:cubicBezTo>
                  <a:pt x="114300" y="88315"/>
                  <a:pt x="114300" y="87064"/>
                  <a:pt x="114300" y="85814"/>
                </a:cubicBezTo>
                <a:close/>
                <a:moveTo>
                  <a:pt x="385763" y="315218"/>
                </a:moveTo>
                <a:lnTo>
                  <a:pt x="385763" y="273963"/>
                </a:lnTo>
                <a:cubicBezTo>
                  <a:pt x="399246" y="270480"/>
                  <a:pt x="411926" y="266373"/>
                  <a:pt x="423446" y="261551"/>
                </a:cubicBezTo>
                <a:cubicBezTo>
                  <a:pt x="435233" y="256639"/>
                  <a:pt x="446752" y="250656"/>
                  <a:pt x="457200" y="243423"/>
                </a:cubicBezTo>
                <a:lnTo>
                  <a:pt x="457200" y="257175"/>
                </a:lnTo>
                <a:cubicBezTo>
                  <a:pt x="457200" y="281107"/>
                  <a:pt x="429071" y="302270"/>
                  <a:pt x="385763" y="315218"/>
                </a:cubicBezTo>
                <a:close/>
                <a:moveTo>
                  <a:pt x="385763" y="229493"/>
                </a:moveTo>
                <a:lnTo>
                  <a:pt x="385763" y="200025"/>
                </a:lnTo>
                <a:cubicBezTo>
                  <a:pt x="385763" y="196007"/>
                  <a:pt x="385405" y="192167"/>
                  <a:pt x="384870" y="188416"/>
                </a:cubicBezTo>
                <a:cubicBezTo>
                  <a:pt x="398711" y="184934"/>
                  <a:pt x="411659" y="180737"/>
                  <a:pt x="423446" y="175736"/>
                </a:cubicBezTo>
                <a:cubicBezTo>
                  <a:pt x="435233" y="170736"/>
                  <a:pt x="446752" y="164842"/>
                  <a:pt x="457200" y="157609"/>
                </a:cubicBezTo>
                <a:lnTo>
                  <a:pt x="457200" y="171361"/>
                </a:lnTo>
                <a:cubicBezTo>
                  <a:pt x="457200" y="195292"/>
                  <a:pt x="429071" y="216456"/>
                  <a:pt x="385763" y="229404"/>
                </a:cubicBezTo>
                <a:close/>
                <a:moveTo>
                  <a:pt x="0" y="214313"/>
                </a:moveTo>
                <a:lnTo>
                  <a:pt x="0" y="200025"/>
                </a:lnTo>
                <a:cubicBezTo>
                  <a:pt x="0" y="160556"/>
                  <a:pt x="76795" y="128588"/>
                  <a:pt x="171450" y="128588"/>
                </a:cubicBezTo>
                <a:cubicBezTo>
                  <a:pt x="266105" y="128588"/>
                  <a:pt x="342900" y="160556"/>
                  <a:pt x="342900" y="200025"/>
                </a:cubicBezTo>
                <a:lnTo>
                  <a:pt x="342900" y="214313"/>
                </a:lnTo>
                <a:cubicBezTo>
                  <a:pt x="342900" y="253782"/>
                  <a:pt x="266105" y="285750"/>
                  <a:pt x="171450" y="285750"/>
                </a:cubicBezTo>
                <a:cubicBezTo>
                  <a:pt x="76795" y="285750"/>
                  <a:pt x="0" y="253782"/>
                  <a:pt x="0" y="214313"/>
                </a:cubicBezTo>
                <a:close/>
                <a:moveTo>
                  <a:pt x="342900" y="300038"/>
                </a:moveTo>
                <a:cubicBezTo>
                  <a:pt x="342900" y="339507"/>
                  <a:pt x="266105" y="371475"/>
                  <a:pt x="171450" y="371475"/>
                </a:cubicBezTo>
                <a:cubicBezTo>
                  <a:pt x="76795" y="371475"/>
                  <a:pt x="0" y="339507"/>
                  <a:pt x="0" y="300038"/>
                </a:cubicBezTo>
                <a:lnTo>
                  <a:pt x="0" y="286286"/>
                </a:lnTo>
                <a:cubicBezTo>
                  <a:pt x="10358" y="293519"/>
                  <a:pt x="21878" y="299412"/>
                  <a:pt x="33754" y="304413"/>
                </a:cubicBezTo>
                <a:cubicBezTo>
                  <a:pt x="71170" y="320040"/>
                  <a:pt x="119926" y="328613"/>
                  <a:pt x="171450" y="328613"/>
                </a:cubicBezTo>
                <a:cubicBezTo>
                  <a:pt x="222974" y="328613"/>
                  <a:pt x="271730" y="319951"/>
                  <a:pt x="309146" y="304413"/>
                </a:cubicBezTo>
                <a:cubicBezTo>
                  <a:pt x="320933" y="299502"/>
                  <a:pt x="332452" y="293519"/>
                  <a:pt x="342900" y="286286"/>
                </a:cubicBezTo>
                <a:lnTo>
                  <a:pt x="342900" y="300038"/>
                </a:lnTo>
                <a:close/>
                <a:moveTo>
                  <a:pt x="342900" y="372011"/>
                </a:moveTo>
                <a:lnTo>
                  <a:pt x="342900" y="385763"/>
                </a:lnTo>
                <a:cubicBezTo>
                  <a:pt x="342900" y="425232"/>
                  <a:pt x="266105" y="457200"/>
                  <a:pt x="171450" y="457200"/>
                </a:cubicBezTo>
                <a:cubicBezTo>
                  <a:pt x="76795" y="457200"/>
                  <a:pt x="0" y="425232"/>
                  <a:pt x="0" y="385763"/>
                </a:cubicBezTo>
                <a:lnTo>
                  <a:pt x="0" y="372011"/>
                </a:lnTo>
                <a:cubicBezTo>
                  <a:pt x="10358" y="379244"/>
                  <a:pt x="21878" y="385137"/>
                  <a:pt x="33754" y="390138"/>
                </a:cubicBezTo>
                <a:cubicBezTo>
                  <a:pt x="71170" y="405765"/>
                  <a:pt x="119926" y="414338"/>
                  <a:pt x="171450" y="414338"/>
                </a:cubicBezTo>
                <a:cubicBezTo>
                  <a:pt x="222974" y="414338"/>
                  <a:pt x="271730" y="405676"/>
                  <a:pt x="309146" y="390138"/>
                </a:cubicBezTo>
                <a:cubicBezTo>
                  <a:pt x="320933" y="385227"/>
                  <a:pt x="332452" y="379244"/>
                  <a:pt x="342900" y="372011"/>
                </a:cubicBezTo>
                <a:close/>
              </a:path>
            </a:pathLst>
          </a:custGeom>
          <a:solidFill>
            <a:srgbClr val="FF7F50"/>
          </a:solidFill>
          <a:ln/>
        </p:spPr>
      </p:sp>
      <p:sp>
        <p:nvSpPr>
          <p:cNvPr id="14" name="Text 12"/>
          <p:cNvSpPr/>
          <p:nvPr/>
        </p:nvSpPr>
        <p:spPr>
          <a:xfrm>
            <a:off x="9398000" y="5842000"/>
            <a:ext cx="5207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Деньги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398000" y="6350000"/>
            <a:ext cx="5207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Лишние траты на VPN и быстрая разрядка батареи смартфона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270000" y="8128000"/>
            <a:ext cx="2540000" cy="508000"/>
          </a:xfrm>
          <a:prstGeom prst="roundRect">
            <a:avLst>
              <a:gd name="adj" fmla="val 12000"/>
            </a:avLst>
          </a:prstGeom>
          <a:solidFill>
            <a:srgbClr val="2E5E8A"/>
          </a:solidFill>
          <a:ln/>
        </p:spPr>
      </p:sp>
      <p:sp>
        <p:nvSpPr>
          <p:cNvPr id="17" name="Text 15"/>
          <p:cNvSpPr/>
          <p:nvPr/>
        </p:nvSpPr>
        <p:spPr>
          <a:xfrm>
            <a:off x="1270000" y="8128000"/>
            <a:ext cx="2540000" cy="508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80+ млн ЦА в РФ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Наше решение — «Аксиом»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2032000"/>
            <a:ext cx="4318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0" y="2413000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457200" h="609600">
                <a:moveTo>
                  <a:pt x="152400" y="114300"/>
                </a:moveTo>
                <a:lnTo>
                  <a:pt x="152400" y="190500"/>
                </a:lnTo>
                <a:lnTo>
                  <a:pt x="304800" y="190500"/>
                </a:lnTo>
                <a:lnTo>
                  <a:pt x="304800" y="114300"/>
                </a:lnTo>
                <a:cubicBezTo>
                  <a:pt x="304800" y="72271"/>
                  <a:pt x="270629" y="38100"/>
                  <a:pt x="228600" y="38100"/>
                </a:cubicBezTo>
                <a:cubicBezTo>
                  <a:pt x="186571" y="38100"/>
                  <a:pt x="152400" y="72271"/>
                  <a:pt x="152400" y="114300"/>
                </a:cubicBezTo>
                <a:close/>
                <a:moveTo>
                  <a:pt x="76200" y="190500"/>
                </a:moveTo>
                <a:lnTo>
                  <a:pt x="76200" y="114300"/>
                </a:lnTo>
                <a:cubicBezTo>
                  <a:pt x="76200" y="30123"/>
                  <a:pt x="144423" y="-38100"/>
                  <a:pt x="228600" y="-38100"/>
                </a:cubicBezTo>
                <a:cubicBezTo>
                  <a:pt x="312777" y="-38100"/>
                  <a:pt x="381000" y="30123"/>
                  <a:pt x="381000" y="114300"/>
                </a:cubicBezTo>
                <a:lnTo>
                  <a:pt x="381000" y="190500"/>
                </a:lnTo>
                <a:cubicBezTo>
                  <a:pt x="423029" y="190500"/>
                  <a:pt x="457200" y="224671"/>
                  <a:pt x="457200" y="266700"/>
                </a:cubicBezTo>
                <a:lnTo>
                  <a:pt x="457200" y="533400"/>
                </a:lnTo>
                <a:cubicBezTo>
                  <a:pt x="457200" y="575429"/>
                  <a:pt x="423029" y="609600"/>
                  <a:pt x="381000" y="609600"/>
                </a:cubicBezTo>
                <a:lnTo>
                  <a:pt x="76200" y="609600"/>
                </a:lnTo>
                <a:cubicBezTo>
                  <a:pt x="34171" y="609600"/>
                  <a:pt x="0" y="575429"/>
                  <a:pt x="0" y="533400"/>
                </a:cubicBezTo>
                <a:lnTo>
                  <a:pt x="0" y="266700"/>
                </a:lnTo>
                <a:cubicBezTo>
                  <a:pt x="0" y="224671"/>
                  <a:pt x="34171" y="190500"/>
                  <a:pt x="76200" y="190500"/>
                </a:cubicBez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6" name="Text 4"/>
          <p:cNvSpPr/>
          <p:nvPr/>
        </p:nvSpPr>
        <p:spPr>
          <a:xfrm>
            <a:off x="1524000" y="3302000"/>
            <a:ext cx="381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MLS-шифрование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24000" y="3937000"/>
            <a:ext cx="3810000" cy="355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Протокол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MLS (RFC 9420)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обеспечивает сквозное шифрование (E2EE) </a:t>
            </a:r>
            <a:r>
              <a:rPr lang="en-US" sz="2000" dirty="0" err="1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для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</a:t>
            </a:r>
            <a:r>
              <a:rPr lang="en-US" sz="2000" dirty="0" err="1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всех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</a:t>
            </a:r>
            <a:r>
              <a:rPr lang="en-US" sz="2000" dirty="0" err="1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типов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чатов по умолчанию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Архитектура TreeKEM снижает нагрузку с O(N) до O(logN)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969000" y="2032000"/>
            <a:ext cx="4318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861300" y="2413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76200" y="38100"/>
                </a:moveTo>
                <a:cubicBezTo>
                  <a:pt x="34171" y="38100"/>
                  <a:pt x="0" y="72271"/>
                  <a:pt x="0" y="114300"/>
                </a:cubicBezTo>
                <a:lnTo>
                  <a:pt x="0" y="190500"/>
                </a:lnTo>
                <a:cubicBezTo>
                  <a:pt x="0" y="232529"/>
                  <a:pt x="34171" y="266700"/>
                  <a:pt x="76200" y="266700"/>
                </a:cubicBezTo>
                <a:lnTo>
                  <a:pt x="457200" y="266700"/>
                </a:lnTo>
                <a:cubicBezTo>
                  <a:pt x="499229" y="266700"/>
                  <a:pt x="533400" y="232529"/>
                  <a:pt x="533400" y="190500"/>
                </a:cubicBezTo>
                <a:lnTo>
                  <a:pt x="533400" y="114300"/>
                </a:lnTo>
                <a:cubicBezTo>
                  <a:pt x="533400" y="72271"/>
                  <a:pt x="499229" y="38100"/>
                  <a:pt x="457200" y="38100"/>
                </a:cubicBezTo>
                <a:lnTo>
                  <a:pt x="76200" y="38100"/>
                </a:lnTo>
                <a:close/>
                <a:moveTo>
                  <a:pt x="333375" y="123825"/>
                </a:moveTo>
                <a:cubicBezTo>
                  <a:pt x="349146" y="123825"/>
                  <a:pt x="361950" y="136629"/>
                  <a:pt x="361950" y="152400"/>
                </a:cubicBezTo>
                <a:cubicBezTo>
                  <a:pt x="361950" y="168171"/>
                  <a:pt x="349146" y="180975"/>
                  <a:pt x="333375" y="180975"/>
                </a:cubicBezTo>
                <a:cubicBezTo>
                  <a:pt x="317604" y="180975"/>
                  <a:pt x="304800" y="168171"/>
                  <a:pt x="304800" y="152400"/>
                </a:cubicBezTo>
                <a:cubicBezTo>
                  <a:pt x="304800" y="136629"/>
                  <a:pt x="317604" y="123825"/>
                  <a:pt x="333375" y="123825"/>
                </a:cubicBezTo>
                <a:close/>
                <a:moveTo>
                  <a:pt x="400050" y="152400"/>
                </a:moveTo>
                <a:cubicBezTo>
                  <a:pt x="400050" y="136629"/>
                  <a:pt x="412854" y="123825"/>
                  <a:pt x="428625" y="123825"/>
                </a:cubicBezTo>
                <a:cubicBezTo>
                  <a:pt x="444396" y="123825"/>
                  <a:pt x="457200" y="136629"/>
                  <a:pt x="457200" y="152400"/>
                </a:cubicBezTo>
                <a:cubicBezTo>
                  <a:pt x="457200" y="168171"/>
                  <a:pt x="444396" y="180975"/>
                  <a:pt x="428625" y="180975"/>
                </a:cubicBezTo>
                <a:cubicBezTo>
                  <a:pt x="412854" y="180975"/>
                  <a:pt x="400050" y="168171"/>
                  <a:pt x="400050" y="152400"/>
                </a:cubicBezTo>
                <a:close/>
                <a:moveTo>
                  <a:pt x="76200" y="342900"/>
                </a:moveTo>
                <a:cubicBezTo>
                  <a:pt x="34171" y="342900"/>
                  <a:pt x="0" y="377071"/>
                  <a:pt x="0" y="419100"/>
                </a:cubicBezTo>
                <a:lnTo>
                  <a:pt x="0" y="495300"/>
                </a:lnTo>
                <a:cubicBezTo>
                  <a:pt x="0" y="537329"/>
                  <a:pt x="34171" y="571500"/>
                  <a:pt x="76200" y="571500"/>
                </a:cubicBezTo>
                <a:lnTo>
                  <a:pt x="457200" y="571500"/>
                </a:lnTo>
                <a:cubicBezTo>
                  <a:pt x="499229" y="571500"/>
                  <a:pt x="533400" y="537329"/>
                  <a:pt x="533400" y="495300"/>
                </a:cubicBezTo>
                <a:lnTo>
                  <a:pt x="533400" y="419100"/>
                </a:lnTo>
                <a:cubicBezTo>
                  <a:pt x="533400" y="377071"/>
                  <a:pt x="499229" y="342900"/>
                  <a:pt x="457200" y="342900"/>
                </a:cubicBezTo>
                <a:lnTo>
                  <a:pt x="76200" y="342900"/>
                </a:lnTo>
                <a:close/>
                <a:moveTo>
                  <a:pt x="333375" y="428625"/>
                </a:moveTo>
                <a:cubicBezTo>
                  <a:pt x="349146" y="428625"/>
                  <a:pt x="361950" y="441429"/>
                  <a:pt x="361950" y="457200"/>
                </a:cubicBezTo>
                <a:cubicBezTo>
                  <a:pt x="361950" y="472971"/>
                  <a:pt x="349146" y="485775"/>
                  <a:pt x="333375" y="485775"/>
                </a:cubicBezTo>
                <a:cubicBezTo>
                  <a:pt x="317604" y="485775"/>
                  <a:pt x="304800" y="472971"/>
                  <a:pt x="304800" y="457200"/>
                </a:cubicBezTo>
                <a:cubicBezTo>
                  <a:pt x="304800" y="441429"/>
                  <a:pt x="317604" y="428625"/>
                  <a:pt x="333375" y="428625"/>
                </a:cubicBezTo>
                <a:close/>
                <a:moveTo>
                  <a:pt x="400050" y="457200"/>
                </a:moveTo>
                <a:cubicBezTo>
                  <a:pt x="400050" y="441429"/>
                  <a:pt x="412854" y="428625"/>
                  <a:pt x="428625" y="428625"/>
                </a:cubicBezTo>
                <a:cubicBezTo>
                  <a:pt x="444396" y="428625"/>
                  <a:pt x="457200" y="441429"/>
                  <a:pt x="457200" y="457200"/>
                </a:cubicBezTo>
                <a:cubicBezTo>
                  <a:pt x="457200" y="472971"/>
                  <a:pt x="444396" y="485775"/>
                  <a:pt x="428625" y="485775"/>
                </a:cubicBezTo>
                <a:cubicBezTo>
                  <a:pt x="412854" y="485775"/>
                  <a:pt x="400050" y="472971"/>
                  <a:pt x="400050" y="457200"/>
                </a:cubicBez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0" name="Text 8"/>
          <p:cNvSpPr/>
          <p:nvPr/>
        </p:nvSpPr>
        <p:spPr>
          <a:xfrm>
            <a:off x="6223000" y="3302000"/>
            <a:ext cx="381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Серверы в РФ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23000" y="3937000"/>
            <a:ext cx="3810000" cy="355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Локализация серверных мощностей на территории РФ исключает зависимость от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VPN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Максимальная скорость соединения и стабильная работа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10668000" y="2032000"/>
            <a:ext cx="4318000" cy="5842000"/>
          </a:xfrm>
          <a:prstGeom prst="roundRect">
            <a:avLst>
              <a:gd name="adj" fmla="val 8000"/>
            </a:avLst>
          </a:prstGeom>
          <a:gradFill flip="none" rotWithShape="1">
            <a:gsLst>
              <a:gs pos="0">
                <a:srgbClr val="FF7F50"/>
              </a:gs>
              <a:gs pos="100000">
                <a:srgbClr val="FF7F50">
                  <a:alpha val="80000"/>
                </a:srgbClr>
              </a:gs>
            </a:gsLst>
            <a:lin ang="8100000" scaled="1"/>
          </a:gradFill>
          <a:ln/>
        </p:spPr>
      </p:sp>
      <p:sp>
        <p:nvSpPr>
          <p:cNvPr id="13" name="Shape 11"/>
          <p:cNvSpPr/>
          <p:nvPr/>
        </p:nvSpPr>
        <p:spPr>
          <a:xfrm>
            <a:off x="12522200" y="2413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557213" y="8334"/>
                </a:moveTo>
                <a:cubicBezTo>
                  <a:pt x="566261" y="15597"/>
                  <a:pt x="571500" y="26551"/>
                  <a:pt x="571500" y="38100"/>
                </a:cubicBezTo>
                <a:lnTo>
                  <a:pt x="571500" y="400050"/>
                </a:lnTo>
                <a:cubicBezTo>
                  <a:pt x="571500" y="452676"/>
                  <a:pt x="520303" y="495300"/>
                  <a:pt x="457200" y="495300"/>
                </a:cubicBezTo>
                <a:cubicBezTo>
                  <a:pt x="394097" y="495300"/>
                  <a:pt x="342900" y="452676"/>
                  <a:pt x="342900" y="400050"/>
                </a:cubicBezTo>
                <a:cubicBezTo>
                  <a:pt x="342900" y="347424"/>
                  <a:pt x="394097" y="304800"/>
                  <a:pt x="457200" y="304800"/>
                </a:cubicBezTo>
                <a:cubicBezTo>
                  <a:pt x="470535" y="304800"/>
                  <a:pt x="483394" y="306705"/>
                  <a:pt x="495300" y="310277"/>
                </a:cubicBezTo>
                <a:lnTo>
                  <a:pt x="495300" y="171331"/>
                </a:lnTo>
                <a:lnTo>
                  <a:pt x="228600" y="230624"/>
                </a:lnTo>
                <a:lnTo>
                  <a:pt x="228600" y="476250"/>
                </a:lnTo>
                <a:cubicBezTo>
                  <a:pt x="228600" y="528876"/>
                  <a:pt x="177403" y="571500"/>
                  <a:pt x="114300" y="571500"/>
                </a:cubicBezTo>
                <a:cubicBezTo>
                  <a:pt x="51197" y="571500"/>
                  <a:pt x="0" y="528876"/>
                  <a:pt x="0" y="476250"/>
                </a:cubicBezTo>
                <a:cubicBezTo>
                  <a:pt x="0" y="423624"/>
                  <a:pt x="51197" y="381000"/>
                  <a:pt x="114300" y="381000"/>
                </a:cubicBezTo>
                <a:cubicBezTo>
                  <a:pt x="127635" y="381000"/>
                  <a:pt x="140494" y="382905"/>
                  <a:pt x="152400" y="386477"/>
                </a:cubicBezTo>
                <a:lnTo>
                  <a:pt x="152400" y="114300"/>
                </a:lnTo>
                <a:cubicBezTo>
                  <a:pt x="152400" y="96441"/>
                  <a:pt x="164783" y="80962"/>
                  <a:pt x="182285" y="77152"/>
                </a:cubicBezTo>
                <a:lnTo>
                  <a:pt x="525185" y="952"/>
                </a:lnTo>
                <a:cubicBezTo>
                  <a:pt x="536496" y="-1548"/>
                  <a:pt x="548283" y="1191"/>
                  <a:pt x="557332" y="8453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10922000" y="3302000"/>
            <a:ext cx="381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Lossless-аудио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922000" y="3937000"/>
            <a:ext cx="3810000" cy="38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80000"/>
              </a:lnSpc>
            </a:pPr>
            <a:r>
              <a:rPr lang="en-US" sz="18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Студийное качество звука</a:t>
            </a: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без сжатия</a:t>
            </a:r>
            <a:endParaRPr lang="en-US" sz="1600" dirty="0"/>
          </a:p>
          <a:p>
            <a:pPr>
              <a:lnSpc>
                <a:spcPct val="18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Потоковая передача до 1411 кбит/с</a:t>
            </a:r>
            <a:endParaRPr lang="en-US" sz="1600" dirty="0"/>
          </a:p>
          <a:p>
            <a:pPr>
              <a:lnSpc>
                <a:spcPct val="18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Экономия до </a:t>
            </a:r>
            <a:r>
              <a:rPr lang="en-US" sz="28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50%</a:t>
            </a: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бюджета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E5E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40000"/>
            <a:ext cx="16256000" cy="4064000"/>
          </a:xfrm>
          <a:prstGeom prst="rect">
            <a:avLst/>
          </a:prstGeom>
          <a:gradFill flip="none" rotWithShape="1">
            <a:gsLst>
              <a:gs pos="0">
                <a:srgbClr val="D0E0E3"/>
              </a:gs>
              <a:gs pos="50000">
                <a:srgbClr val="D0E0E3">
                  <a:alpha val="31000"/>
                </a:srgbClr>
              </a:gs>
              <a:gs pos="100000">
                <a:srgbClr val="2E5E8A">
                  <a:alpha val="19000"/>
                </a:srgbClr>
              </a:gs>
            </a:gsLst>
            <a:lin ang="5400000" scaled="1"/>
          </a:gradFill>
          <a:ln/>
        </p:spPr>
      </p:sp>
      <p:sp>
        <p:nvSpPr>
          <p:cNvPr id="3" name="Text 1"/>
          <p:cNvSpPr/>
          <p:nvPr/>
        </p:nvSpPr>
        <p:spPr>
          <a:xfrm>
            <a:off x="1270000" y="3175000"/>
            <a:ext cx="254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318000" y="3048000"/>
            <a:ext cx="1016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6000" dirty="0">
                <a:solidFill>
                  <a:srgbClr val="FCFDF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Продукт и технология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318000" y="4318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FCFDFD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Кроссплатформенное приложение с передовыми стандартами безопасности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Описание продукта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Shape 2"/>
          <p:cNvSpPr/>
          <p:nvPr/>
        </p:nvSpPr>
        <p:spPr>
          <a:xfrm>
            <a:off x="1270000" y="2032000"/>
            <a:ext cx="4318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086100" y="2413000"/>
            <a:ext cx="685800" cy="609600"/>
          </a:xfrm>
          <a:custGeom>
            <a:avLst/>
            <a:gdLst/>
            <a:ahLst/>
            <a:cxnLst/>
            <a:rect l="l" t="t" r="r" b="b"/>
            <a:pathLst>
              <a:path w="685800" h="609600">
                <a:moveTo>
                  <a:pt x="457200" y="171450"/>
                </a:moveTo>
                <a:cubicBezTo>
                  <a:pt x="457200" y="287179"/>
                  <a:pt x="354806" y="381000"/>
                  <a:pt x="228600" y="381000"/>
                </a:cubicBezTo>
                <a:cubicBezTo>
                  <a:pt x="196810" y="381000"/>
                  <a:pt x="166568" y="375047"/>
                  <a:pt x="139065" y="364331"/>
                </a:cubicBezTo>
                <a:lnTo>
                  <a:pt x="41910" y="415766"/>
                </a:lnTo>
                <a:cubicBezTo>
                  <a:pt x="30837" y="421600"/>
                  <a:pt x="17264" y="419576"/>
                  <a:pt x="8334" y="410766"/>
                </a:cubicBezTo>
                <a:cubicBezTo>
                  <a:pt x="-595" y="401955"/>
                  <a:pt x="-2619" y="388263"/>
                  <a:pt x="3334" y="377190"/>
                </a:cubicBezTo>
                <a:lnTo>
                  <a:pt x="45720" y="297180"/>
                </a:lnTo>
                <a:cubicBezTo>
                  <a:pt x="17026" y="262176"/>
                  <a:pt x="0" y="218599"/>
                  <a:pt x="0" y="171450"/>
                </a:cubicBezTo>
                <a:cubicBezTo>
                  <a:pt x="0" y="55721"/>
                  <a:pt x="102394" y="-38100"/>
                  <a:pt x="228600" y="-38100"/>
                </a:cubicBezTo>
                <a:cubicBezTo>
                  <a:pt x="354806" y="-38100"/>
                  <a:pt x="457200" y="55721"/>
                  <a:pt x="457200" y="171450"/>
                </a:cubicBezTo>
                <a:close/>
                <a:moveTo>
                  <a:pt x="457200" y="609600"/>
                </a:moveTo>
                <a:cubicBezTo>
                  <a:pt x="345162" y="609600"/>
                  <a:pt x="251936" y="535662"/>
                  <a:pt x="232410" y="438150"/>
                </a:cubicBezTo>
                <a:cubicBezTo>
                  <a:pt x="375285" y="436364"/>
                  <a:pt x="499467" y="334685"/>
                  <a:pt x="513159" y="196810"/>
                </a:cubicBezTo>
                <a:cubicBezTo>
                  <a:pt x="612338" y="219670"/>
                  <a:pt x="685800" y="301943"/>
                  <a:pt x="685800" y="400050"/>
                </a:cubicBezTo>
                <a:cubicBezTo>
                  <a:pt x="685800" y="447199"/>
                  <a:pt x="668774" y="490776"/>
                  <a:pt x="640080" y="525780"/>
                </a:cubicBezTo>
                <a:lnTo>
                  <a:pt x="682466" y="605790"/>
                </a:lnTo>
                <a:cubicBezTo>
                  <a:pt x="688300" y="616863"/>
                  <a:pt x="686276" y="630436"/>
                  <a:pt x="677466" y="639366"/>
                </a:cubicBezTo>
                <a:cubicBezTo>
                  <a:pt x="668655" y="648295"/>
                  <a:pt x="654963" y="650319"/>
                  <a:pt x="643890" y="644366"/>
                </a:cubicBezTo>
                <a:lnTo>
                  <a:pt x="546735" y="592931"/>
                </a:lnTo>
                <a:cubicBezTo>
                  <a:pt x="519232" y="603647"/>
                  <a:pt x="488990" y="609600"/>
                  <a:pt x="457200" y="609600"/>
                </a:cubicBez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6" name="Text 4"/>
          <p:cNvSpPr/>
          <p:nvPr/>
        </p:nvSpPr>
        <p:spPr>
          <a:xfrm>
            <a:off x="1524000" y="3238500"/>
            <a:ext cx="381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Защищённые коммуникации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540000" y="3911600"/>
            <a:ext cx="1778000" cy="355600"/>
          </a:xfrm>
          <a:prstGeom prst="roundRect">
            <a:avLst>
              <a:gd name="adj" fmla="val 14000"/>
            </a:avLst>
          </a:prstGeom>
          <a:solidFill>
            <a:srgbClr val="FF7F50"/>
          </a:solidFill>
          <a:ln/>
        </p:spPr>
      </p:sp>
      <p:sp>
        <p:nvSpPr>
          <p:cNvPr id="8" name="Text 6"/>
          <p:cNvSpPr/>
          <p:nvPr/>
        </p:nvSpPr>
        <p:spPr>
          <a:xfrm>
            <a:off x="2540000" y="3911600"/>
            <a:ext cx="1778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БЕСПЛАТНО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24000" y="4381500"/>
            <a:ext cx="3810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E2EE-шифрование всех чатов (MLS)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Работает без VPN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Минималистичный интерфейс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969000" y="2032000"/>
            <a:ext cx="4318000" cy="5842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 w="12700">
            <a:solidFill>
              <a:srgbClr val="D0D6D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861300" y="2413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76200" y="266700"/>
                </a:moveTo>
                <a:cubicBezTo>
                  <a:pt x="76200" y="161449"/>
                  <a:pt x="161449" y="76200"/>
                  <a:pt x="266700" y="76200"/>
                </a:cubicBezTo>
                <a:cubicBezTo>
                  <a:pt x="371951" y="76200"/>
                  <a:pt x="457200" y="161449"/>
                  <a:pt x="457200" y="266700"/>
                </a:cubicBezTo>
                <a:lnTo>
                  <a:pt x="457200" y="311348"/>
                </a:lnTo>
                <a:cubicBezTo>
                  <a:pt x="445294" y="307181"/>
                  <a:pt x="432435" y="304800"/>
                  <a:pt x="419100" y="304800"/>
                </a:cubicBezTo>
                <a:lnTo>
                  <a:pt x="400050" y="304800"/>
                </a:lnTo>
                <a:cubicBezTo>
                  <a:pt x="368498" y="304800"/>
                  <a:pt x="342900" y="330398"/>
                  <a:pt x="342900" y="361950"/>
                </a:cubicBezTo>
                <a:lnTo>
                  <a:pt x="342900" y="514350"/>
                </a:lnTo>
                <a:cubicBezTo>
                  <a:pt x="342900" y="545902"/>
                  <a:pt x="368498" y="571500"/>
                  <a:pt x="400050" y="571500"/>
                </a:cubicBezTo>
                <a:lnTo>
                  <a:pt x="419100" y="571500"/>
                </a:lnTo>
                <a:cubicBezTo>
                  <a:pt x="482203" y="571500"/>
                  <a:pt x="533400" y="520303"/>
                  <a:pt x="533400" y="457200"/>
                </a:cubicBezTo>
                <a:lnTo>
                  <a:pt x="533400" y="266700"/>
                </a:lnTo>
                <a:cubicBezTo>
                  <a:pt x="533400" y="119420"/>
                  <a:pt x="413980" y="0"/>
                  <a:pt x="266700" y="0"/>
                </a:cubicBezTo>
                <a:cubicBezTo>
                  <a:pt x="119420" y="0"/>
                  <a:pt x="0" y="119420"/>
                  <a:pt x="0" y="266700"/>
                </a:cubicBezTo>
                <a:lnTo>
                  <a:pt x="0" y="457200"/>
                </a:lnTo>
                <a:cubicBezTo>
                  <a:pt x="0" y="520303"/>
                  <a:pt x="51197" y="571500"/>
                  <a:pt x="114300" y="571500"/>
                </a:cubicBezTo>
                <a:lnTo>
                  <a:pt x="133350" y="571500"/>
                </a:lnTo>
                <a:cubicBezTo>
                  <a:pt x="164902" y="571500"/>
                  <a:pt x="190500" y="545902"/>
                  <a:pt x="190500" y="514350"/>
                </a:cubicBezTo>
                <a:lnTo>
                  <a:pt x="190500" y="361950"/>
                </a:lnTo>
                <a:cubicBezTo>
                  <a:pt x="190500" y="330398"/>
                  <a:pt x="164902" y="304800"/>
                  <a:pt x="133350" y="304800"/>
                </a:cubicBezTo>
                <a:lnTo>
                  <a:pt x="114300" y="304800"/>
                </a:lnTo>
                <a:cubicBezTo>
                  <a:pt x="100965" y="304800"/>
                  <a:pt x="88106" y="307062"/>
                  <a:pt x="76200" y="311348"/>
                </a:cubicBezTo>
                <a:lnTo>
                  <a:pt x="76200" y="26670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2" name="Text 10"/>
          <p:cNvSpPr/>
          <p:nvPr/>
        </p:nvSpPr>
        <p:spPr>
          <a:xfrm>
            <a:off x="6223000" y="3302000"/>
            <a:ext cx="381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Premium-контент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239000" y="3911600"/>
            <a:ext cx="1778000" cy="355600"/>
          </a:xfrm>
          <a:prstGeom prst="roundRect">
            <a:avLst>
              <a:gd name="adj" fmla="val 14000"/>
            </a:avLst>
          </a:prstGeom>
          <a:solidFill>
            <a:srgbClr val="2E5E8A"/>
          </a:solidFill>
          <a:ln/>
        </p:spPr>
      </p:sp>
      <p:sp>
        <p:nvSpPr>
          <p:cNvPr id="14" name="Text 12"/>
          <p:cNvSpPr/>
          <p:nvPr/>
        </p:nvSpPr>
        <p:spPr>
          <a:xfrm>
            <a:off x="7239000" y="3911600"/>
            <a:ext cx="1778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250 ₽/МЕС.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23000" y="4381500"/>
            <a:ext cx="3810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Lossless-стриминг аудио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Каналы без рекламы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800"/>
              </a:spcBef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Расширенные медиавозможности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10668000" y="2032000"/>
            <a:ext cx="4318000" cy="5842000"/>
          </a:xfrm>
          <a:prstGeom prst="roundRect">
            <a:avLst>
              <a:gd name="adj" fmla="val 8000"/>
            </a:avLst>
          </a:prstGeom>
          <a:gradFill flip="none" rotWithShape="1">
            <a:gsLst>
              <a:gs pos="0">
                <a:srgbClr val="2E5E8A"/>
              </a:gs>
              <a:gs pos="100000">
                <a:srgbClr val="2E5E8A">
                  <a:alpha val="80000"/>
                </a:srgbClr>
              </a:gs>
            </a:gsLst>
            <a:lin ang="8100000" scaled="1"/>
          </a:gradFill>
          <a:ln/>
        </p:spPr>
      </p:sp>
      <p:sp>
        <p:nvSpPr>
          <p:cNvPr id="17" name="Shape 15"/>
          <p:cNvSpPr/>
          <p:nvPr/>
        </p:nvSpPr>
        <p:spPr>
          <a:xfrm>
            <a:off x="12560300" y="2413000"/>
            <a:ext cx="533400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304800" y="38100"/>
                </a:moveTo>
                <a:cubicBezTo>
                  <a:pt x="304800" y="17026"/>
                  <a:pt x="287774" y="0"/>
                  <a:pt x="266700" y="0"/>
                </a:cubicBezTo>
                <a:cubicBezTo>
                  <a:pt x="245626" y="0"/>
                  <a:pt x="228600" y="17026"/>
                  <a:pt x="228600" y="38100"/>
                </a:cubicBezTo>
                <a:lnTo>
                  <a:pt x="228600" y="288965"/>
                </a:lnTo>
                <a:lnTo>
                  <a:pt x="179308" y="239673"/>
                </a:lnTo>
                <a:cubicBezTo>
                  <a:pt x="164425" y="224790"/>
                  <a:pt x="140256" y="224790"/>
                  <a:pt x="125373" y="239673"/>
                </a:cubicBezTo>
                <a:cubicBezTo>
                  <a:pt x="110490" y="254556"/>
                  <a:pt x="110490" y="278725"/>
                  <a:pt x="125373" y="293608"/>
                </a:cubicBezTo>
                <a:lnTo>
                  <a:pt x="239673" y="407908"/>
                </a:lnTo>
                <a:cubicBezTo>
                  <a:pt x="254556" y="422791"/>
                  <a:pt x="278725" y="422791"/>
                  <a:pt x="293608" y="407908"/>
                </a:cubicBezTo>
                <a:lnTo>
                  <a:pt x="407908" y="293608"/>
                </a:lnTo>
                <a:cubicBezTo>
                  <a:pt x="422791" y="278725"/>
                  <a:pt x="422791" y="254556"/>
                  <a:pt x="407908" y="239673"/>
                </a:cubicBezTo>
                <a:cubicBezTo>
                  <a:pt x="393025" y="224790"/>
                  <a:pt x="368856" y="224790"/>
                  <a:pt x="353973" y="239673"/>
                </a:cubicBezTo>
                <a:lnTo>
                  <a:pt x="304800" y="288965"/>
                </a:lnTo>
                <a:lnTo>
                  <a:pt x="304800" y="38100"/>
                </a:lnTo>
                <a:close/>
                <a:moveTo>
                  <a:pt x="76200" y="381000"/>
                </a:moveTo>
                <a:cubicBezTo>
                  <a:pt x="34171" y="381000"/>
                  <a:pt x="0" y="415171"/>
                  <a:pt x="0" y="457200"/>
                </a:cubicBezTo>
                <a:lnTo>
                  <a:pt x="0" y="495300"/>
                </a:lnTo>
                <a:cubicBezTo>
                  <a:pt x="0" y="537329"/>
                  <a:pt x="34171" y="571500"/>
                  <a:pt x="76200" y="571500"/>
                </a:cubicBezTo>
                <a:lnTo>
                  <a:pt x="457200" y="571500"/>
                </a:lnTo>
                <a:cubicBezTo>
                  <a:pt x="499229" y="571500"/>
                  <a:pt x="533400" y="537329"/>
                  <a:pt x="533400" y="495300"/>
                </a:cubicBezTo>
                <a:lnTo>
                  <a:pt x="533400" y="457200"/>
                </a:lnTo>
                <a:cubicBezTo>
                  <a:pt x="533400" y="415171"/>
                  <a:pt x="499229" y="381000"/>
                  <a:pt x="457200" y="381000"/>
                </a:cubicBezTo>
                <a:lnTo>
                  <a:pt x="401360" y="381000"/>
                </a:lnTo>
                <a:lnTo>
                  <a:pt x="333970" y="448389"/>
                </a:lnTo>
                <a:cubicBezTo>
                  <a:pt x="296823" y="485537"/>
                  <a:pt x="236458" y="485537"/>
                  <a:pt x="199311" y="448389"/>
                </a:cubicBezTo>
                <a:lnTo>
                  <a:pt x="132040" y="381000"/>
                </a:lnTo>
                <a:lnTo>
                  <a:pt x="76200" y="381000"/>
                </a:lnTo>
                <a:close/>
                <a:moveTo>
                  <a:pt x="438150" y="447675"/>
                </a:moveTo>
                <a:cubicBezTo>
                  <a:pt x="453921" y="447675"/>
                  <a:pt x="466725" y="460479"/>
                  <a:pt x="466725" y="476250"/>
                </a:cubicBezTo>
                <a:cubicBezTo>
                  <a:pt x="466725" y="492021"/>
                  <a:pt x="453921" y="504825"/>
                  <a:pt x="438150" y="504825"/>
                </a:cubicBezTo>
                <a:cubicBezTo>
                  <a:pt x="422379" y="504825"/>
                  <a:pt x="409575" y="492021"/>
                  <a:pt x="409575" y="476250"/>
                </a:cubicBezTo>
                <a:cubicBezTo>
                  <a:pt x="409575" y="460479"/>
                  <a:pt x="422379" y="447675"/>
                  <a:pt x="438150" y="447675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10922000" y="3302000"/>
            <a:ext cx="3810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Офлайн-режим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1938000" y="3911600"/>
            <a:ext cx="1778000" cy="355600"/>
          </a:xfrm>
          <a:prstGeom prst="roundRect">
            <a:avLst>
              <a:gd name="adj" fmla="val 14000"/>
            </a:avLst>
          </a:prstGeom>
          <a:solidFill>
            <a:srgbClr val="FFFFFF">
              <a:alpha val="18824"/>
            </a:srgbClr>
          </a:solidFill>
          <a:ln w="12700">
            <a:solidFill>
              <a:srgbClr val="FFFFFF">
                <a:alpha val="37647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938000" y="3911600"/>
            <a:ext cx="1778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В PREMIUM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922000" y="4381500"/>
            <a:ext cx="3810000" cy="33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80000"/>
              </a:lnSpc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Скачивание музыки на устройство</a:t>
            </a:r>
            <a:endParaRPr lang="en-US" sz="1600" dirty="0"/>
          </a:p>
          <a:p>
            <a:pPr>
              <a:lnSpc>
                <a:spcPct val="180000"/>
              </a:lnSpc>
              <a:spcBef>
                <a:spcPts val="800"/>
              </a:spcBef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Прослушивание без интернета</a:t>
            </a:r>
            <a:endParaRPr lang="en-US" sz="1600" dirty="0"/>
          </a:p>
          <a:p>
            <a:pPr>
              <a:lnSpc>
                <a:spcPct val="180000"/>
              </a:lnSpc>
              <a:spcBef>
                <a:spcPts val="800"/>
              </a:spcBef>
            </a:pPr>
            <a:r>
              <a:rPr lang="en-US" sz="18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• Экономия трафика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07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0" y="762000"/>
            <a:ext cx="10160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Технологический стек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1270000" y="1524000"/>
            <a:ext cx="13716000" cy="12700"/>
          </a:xfrm>
          <a:prstGeom prst="rect">
            <a:avLst/>
          </a:prstGeom>
          <a:solidFill>
            <a:srgbClr val="D0D6DC"/>
          </a:solidFill>
          <a:ln/>
        </p:spPr>
      </p:sp>
      <p:sp>
        <p:nvSpPr>
          <p:cNvPr id="4" name="Text 2"/>
          <p:cNvSpPr/>
          <p:nvPr/>
        </p:nvSpPr>
        <p:spPr>
          <a:xfrm>
            <a:off x="1270000" y="1905000"/>
            <a:ext cx="6858000" cy="62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0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Backend (Highload)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Ядро на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Java Core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WebSockets, Redis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1600"/>
              </a:spcBef>
            </a:pPr>
            <a:r>
              <a:rPr lang="en-US" sz="20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Безопасность — MLS (RFC 9420)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E2EE для всех типов чатов по умолчанию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TreeKEM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: нагрузка O(N) → O(logN)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Группы до </a:t>
            </a:r>
            <a:r>
              <a:rPr lang="en-US" sz="2000" b="1" dirty="0">
                <a:solidFill>
                  <a:srgbClr val="FF7F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50 000</a:t>
            </a: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участников</a:t>
            </a:r>
            <a:endParaRPr lang="en-US" sz="2000" dirty="0"/>
          </a:p>
          <a:p>
            <a:pPr>
              <a:lnSpc>
                <a:spcPct val="160000"/>
              </a:lnSpc>
              <a:spcBef>
                <a:spcPts val="1600"/>
              </a:spcBef>
            </a:pPr>
            <a:r>
              <a:rPr lang="en-US" sz="2000" b="1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Инфраструктура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Серверы в РФ, S3-хранилище</a:t>
            </a:r>
            <a:endParaRPr lang="en-US" sz="2000" dirty="0"/>
          </a:p>
          <a:p>
            <a:pPr>
              <a:lnSpc>
                <a:spcPct val="160000"/>
              </a:lnSpc>
            </a:pPr>
            <a:r>
              <a:rPr lang="en-US" sz="2000" dirty="0">
                <a:solidFill>
                  <a:srgbClr val="3C4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Web-First стратегия для MVP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8636000" y="1905000"/>
            <a:ext cx="6350000" cy="6223000"/>
          </a:xfrm>
          <a:prstGeom prst="roundRect">
            <a:avLst>
              <a:gd name="adj" fmla="val 8000"/>
            </a:avLst>
          </a:prstGeom>
          <a:solidFill>
            <a:srgbClr val="FCFDFD"/>
          </a:solidFill>
          <a:ln/>
          <a:effectLst>
            <a:outerShdw blurRad="152400" dist="50800" dir="5400000" algn="bl" rotWithShape="0">
              <a:srgbClr val="000000">
                <a:alpha val="3137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017000" y="2159000"/>
            <a:ext cx="5588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MVP-инфраструктура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9017000" y="29210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139700" y="19050"/>
                </a:moveTo>
                <a:cubicBezTo>
                  <a:pt x="139700" y="8493"/>
                  <a:pt x="131207" y="0"/>
                  <a:pt x="120650" y="0"/>
                </a:cubicBezTo>
                <a:cubicBezTo>
                  <a:pt x="110093" y="0"/>
                  <a:pt x="101600" y="8493"/>
                  <a:pt x="101600" y="19050"/>
                </a:cubicBezTo>
                <a:lnTo>
                  <a:pt x="101600" y="50800"/>
                </a:lnTo>
                <a:cubicBezTo>
                  <a:pt x="73581" y="50800"/>
                  <a:pt x="50800" y="73581"/>
                  <a:pt x="50800" y="101600"/>
                </a:cubicBezTo>
                <a:lnTo>
                  <a:pt x="19050" y="101600"/>
                </a:lnTo>
                <a:cubicBezTo>
                  <a:pt x="8493" y="101600"/>
                  <a:pt x="0" y="110093"/>
                  <a:pt x="0" y="120650"/>
                </a:cubicBezTo>
                <a:cubicBezTo>
                  <a:pt x="0" y="131207"/>
                  <a:pt x="8493" y="139700"/>
                  <a:pt x="19050" y="139700"/>
                </a:cubicBezTo>
                <a:lnTo>
                  <a:pt x="50800" y="139700"/>
                </a:lnTo>
                <a:lnTo>
                  <a:pt x="50800" y="184150"/>
                </a:lnTo>
                <a:lnTo>
                  <a:pt x="19050" y="184150"/>
                </a:lnTo>
                <a:cubicBezTo>
                  <a:pt x="8493" y="184150"/>
                  <a:pt x="0" y="192643"/>
                  <a:pt x="0" y="203200"/>
                </a:cubicBezTo>
                <a:cubicBezTo>
                  <a:pt x="0" y="213757"/>
                  <a:pt x="8493" y="222250"/>
                  <a:pt x="19050" y="222250"/>
                </a:cubicBezTo>
                <a:lnTo>
                  <a:pt x="50800" y="222250"/>
                </a:lnTo>
                <a:lnTo>
                  <a:pt x="50800" y="266700"/>
                </a:lnTo>
                <a:lnTo>
                  <a:pt x="19050" y="266700"/>
                </a:lnTo>
                <a:cubicBezTo>
                  <a:pt x="8493" y="266700"/>
                  <a:pt x="0" y="275193"/>
                  <a:pt x="0" y="285750"/>
                </a:cubicBezTo>
                <a:cubicBezTo>
                  <a:pt x="0" y="296307"/>
                  <a:pt x="8493" y="304800"/>
                  <a:pt x="19050" y="304800"/>
                </a:cubicBezTo>
                <a:lnTo>
                  <a:pt x="50800" y="304800"/>
                </a:lnTo>
                <a:cubicBezTo>
                  <a:pt x="50800" y="332819"/>
                  <a:pt x="73581" y="355600"/>
                  <a:pt x="101600" y="355600"/>
                </a:cubicBezTo>
                <a:lnTo>
                  <a:pt x="101600" y="387350"/>
                </a:lnTo>
                <a:cubicBezTo>
                  <a:pt x="101600" y="397907"/>
                  <a:pt x="110093" y="406400"/>
                  <a:pt x="120650" y="406400"/>
                </a:cubicBezTo>
                <a:cubicBezTo>
                  <a:pt x="131207" y="406400"/>
                  <a:pt x="139700" y="397907"/>
                  <a:pt x="139700" y="387350"/>
                </a:cubicBezTo>
                <a:lnTo>
                  <a:pt x="139700" y="355600"/>
                </a:lnTo>
                <a:lnTo>
                  <a:pt x="184150" y="355600"/>
                </a:lnTo>
                <a:lnTo>
                  <a:pt x="184150" y="387350"/>
                </a:lnTo>
                <a:cubicBezTo>
                  <a:pt x="184150" y="397907"/>
                  <a:pt x="192643" y="406400"/>
                  <a:pt x="203200" y="406400"/>
                </a:cubicBezTo>
                <a:cubicBezTo>
                  <a:pt x="213757" y="406400"/>
                  <a:pt x="222250" y="397907"/>
                  <a:pt x="222250" y="387350"/>
                </a:cubicBezTo>
                <a:lnTo>
                  <a:pt x="222250" y="355600"/>
                </a:lnTo>
                <a:lnTo>
                  <a:pt x="266700" y="355600"/>
                </a:lnTo>
                <a:lnTo>
                  <a:pt x="266700" y="387350"/>
                </a:lnTo>
                <a:cubicBezTo>
                  <a:pt x="266700" y="397907"/>
                  <a:pt x="275193" y="406400"/>
                  <a:pt x="285750" y="406400"/>
                </a:cubicBezTo>
                <a:cubicBezTo>
                  <a:pt x="296307" y="406400"/>
                  <a:pt x="304800" y="397907"/>
                  <a:pt x="304800" y="387350"/>
                </a:cubicBezTo>
                <a:lnTo>
                  <a:pt x="304800" y="355600"/>
                </a:lnTo>
                <a:cubicBezTo>
                  <a:pt x="332819" y="355600"/>
                  <a:pt x="355600" y="332819"/>
                  <a:pt x="355600" y="304800"/>
                </a:cubicBezTo>
                <a:lnTo>
                  <a:pt x="387350" y="304800"/>
                </a:lnTo>
                <a:cubicBezTo>
                  <a:pt x="397907" y="304800"/>
                  <a:pt x="406400" y="296307"/>
                  <a:pt x="406400" y="285750"/>
                </a:cubicBezTo>
                <a:cubicBezTo>
                  <a:pt x="406400" y="275193"/>
                  <a:pt x="397907" y="266700"/>
                  <a:pt x="387350" y="266700"/>
                </a:cubicBezTo>
                <a:lnTo>
                  <a:pt x="355600" y="266700"/>
                </a:lnTo>
                <a:lnTo>
                  <a:pt x="355600" y="222250"/>
                </a:lnTo>
                <a:lnTo>
                  <a:pt x="387350" y="222250"/>
                </a:lnTo>
                <a:cubicBezTo>
                  <a:pt x="397907" y="222250"/>
                  <a:pt x="406400" y="213757"/>
                  <a:pt x="406400" y="203200"/>
                </a:cubicBezTo>
                <a:cubicBezTo>
                  <a:pt x="406400" y="192643"/>
                  <a:pt x="397907" y="184150"/>
                  <a:pt x="387350" y="184150"/>
                </a:cubicBezTo>
                <a:lnTo>
                  <a:pt x="355600" y="184150"/>
                </a:lnTo>
                <a:lnTo>
                  <a:pt x="355600" y="139700"/>
                </a:lnTo>
                <a:lnTo>
                  <a:pt x="387350" y="139700"/>
                </a:lnTo>
                <a:cubicBezTo>
                  <a:pt x="397907" y="139700"/>
                  <a:pt x="406400" y="131207"/>
                  <a:pt x="406400" y="120650"/>
                </a:cubicBezTo>
                <a:cubicBezTo>
                  <a:pt x="406400" y="110093"/>
                  <a:pt x="397907" y="101600"/>
                  <a:pt x="387350" y="101600"/>
                </a:cubicBezTo>
                <a:lnTo>
                  <a:pt x="355600" y="101600"/>
                </a:lnTo>
                <a:cubicBezTo>
                  <a:pt x="355600" y="73581"/>
                  <a:pt x="332819" y="50800"/>
                  <a:pt x="304800" y="50800"/>
                </a:cubicBezTo>
                <a:lnTo>
                  <a:pt x="304800" y="19050"/>
                </a:lnTo>
                <a:cubicBezTo>
                  <a:pt x="304800" y="8493"/>
                  <a:pt x="296307" y="0"/>
                  <a:pt x="285750" y="0"/>
                </a:cubicBezTo>
                <a:cubicBezTo>
                  <a:pt x="275193" y="0"/>
                  <a:pt x="266700" y="8493"/>
                  <a:pt x="266700" y="19050"/>
                </a:cubicBezTo>
                <a:lnTo>
                  <a:pt x="266700" y="50800"/>
                </a:lnTo>
                <a:lnTo>
                  <a:pt x="222250" y="50800"/>
                </a:lnTo>
                <a:lnTo>
                  <a:pt x="222250" y="19050"/>
                </a:lnTo>
                <a:cubicBezTo>
                  <a:pt x="222250" y="8493"/>
                  <a:pt x="213757" y="0"/>
                  <a:pt x="203200" y="0"/>
                </a:cubicBezTo>
                <a:cubicBezTo>
                  <a:pt x="192643" y="0"/>
                  <a:pt x="184150" y="8493"/>
                  <a:pt x="184150" y="19050"/>
                </a:cubicBezTo>
                <a:lnTo>
                  <a:pt x="184150" y="50800"/>
                </a:lnTo>
                <a:lnTo>
                  <a:pt x="139700" y="50800"/>
                </a:lnTo>
                <a:lnTo>
                  <a:pt x="139700" y="19050"/>
                </a:lnTo>
                <a:close/>
                <a:moveTo>
                  <a:pt x="127000" y="101600"/>
                </a:moveTo>
                <a:lnTo>
                  <a:pt x="279400" y="101600"/>
                </a:lnTo>
                <a:cubicBezTo>
                  <a:pt x="293449" y="101600"/>
                  <a:pt x="304800" y="112951"/>
                  <a:pt x="304800" y="127000"/>
                </a:cubicBezTo>
                <a:lnTo>
                  <a:pt x="304800" y="279400"/>
                </a:lnTo>
                <a:cubicBezTo>
                  <a:pt x="304800" y="293449"/>
                  <a:pt x="293449" y="304800"/>
                  <a:pt x="279400" y="304800"/>
                </a:cubicBezTo>
                <a:lnTo>
                  <a:pt x="127000" y="304800"/>
                </a:lnTo>
                <a:cubicBezTo>
                  <a:pt x="112951" y="304800"/>
                  <a:pt x="101600" y="293449"/>
                  <a:pt x="101600" y="279400"/>
                </a:cubicBezTo>
                <a:lnTo>
                  <a:pt x="101600" y="127000"/>
                </a:lnTo>
                <a:cubicBezTo>
                  <a:pt x="101600" y="112951"/>
                  <a:pt x="112951" y="101600"/>
                  <a:pt x="127000" y="101600"/>
                </a:cubicBezTo>
                <a:close/>
                <a:moveTo>
                  <a:pt x="139700" y="139700"/>
                </a:moveTo>
                <a:lnTo>
                  <a:pt x="139700" y="266700"/>
                </a:lnTo>
                <a:lnTo>
                  <a:pt x="266700" y="266700"/>
                </a:lnTo>
                <a:lnTo>
                  <a:pt x="266700" y="139700"/>
                </a:lnTo>
                <a:lnTo>
                  <a:pt x="139700" y="13970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8" name="Text 6"/>
          <p:cNvSpPr/>
          <p:nvPr/>
        </p:nvSpPr>
        <p:spPr>
          <a:xfrm>
            <a:off x="9588500" y="2857500"/>
            <a:ext cx="508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Серверы: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2 CPU / 4 GB RAM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Уровень «Стандарт»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966200" y="3937000"/>
            <a:ext cx="508000" cy="406400"/>
          </a:xfrm>
          <a:custGeom>
            <a:avLst/>
            <a:gdLst/>
            <a:ahLst/>
            <a:cxnLst/>
            <a:rect l="l" t="t" r="r" b="b"/>
            <a:pathLst>
              <a:path w="508000" h="406400">
                <a:moveTo>
                  <a:pt x="254000" y="12700"/>
                </a:moveTo>
                <a:cubicBezTo>
                  <a:pt x="299561" y="12700"/>
                  <a:pt x="336550" y="49689"/>
                  <a:pt x="336550" y="95250"/>
                </a:cubicBezTo>
                <a:cubicBezTo>
                  <a:pt x="336550" y="140811"/>
                  <a:pt x="299561" y="177800"/>
                  <a:pt x="254000" y="177800"/>
                </a:cubicBezTo>
                <a:cubicBezTo>
                  <a:pt x="208439" y="177800"/>
                  <a:pt x="171450" y="140811"/>
                  <a:pt x="171450" y="95250"/>
                </a:cubicBezTo>
                <a:cubicBezTo>
                  <a:pt x="171450" y="49689"/>
                  <a:pt x="208439" y="12700"/>
                  <a:pt x="254000" y="12700"/>
                </a:cubicBezTo>
                <a:close/>
                <a:moveTo>
                  <a:pt x="76200" y="69850"/>
                </a:moveTo>
                <a:cubicBezTo>
                  <a:pt x="107742" y="69850"/>
                  <a:pt x="133350" y="95458"/>
                  <a:pt x="133350" y="127000"/>
                </a:cubicBezTo>
                <a:cubicBezTo>
                  <a:pt x="133350" y="158542"/>
                  <a:pt x="107742" y="184150"/>
                  <a:pt x="76200" y="184150"/>
                </a:cubicBezTo>
                <a:cubicBezTo>
                  <a:pt x="44658" y="184150"/>
                  <a:pt x="19050" y="158542"/>
                  <a:pt x="19050" y="127000"/>
                </a:cubicBezTo>
                <a:cubicBezTo>
                  <a:pt x="19050" y="95458"/>
                  <a:pt x="44658" y="69850"/>
                  <a:pt x="76200" y="69850"/>
                </a:cubicBezTo>
                <a:close/>
                <a:moveTo>
                  <a:pt x="0" y="330200"/>
                </a:moveTo>
                <a:cubicBezTo>
                  <a:pt x="0" y="274082"/>
                  <a:pt x="45482" y="228600"/>
                  <a:pt x="101600" y="228600"/>
                </a:cubicBezTo>
                <a:cubicBezTo>
                  <a:pt x="111760" y="228600"/>
                  <a:pt x="121603" y="230108"/>
                  <a:pt x="130889" y="232886"/>
                </a:cubicBezTo>
                <a:cubicBezTo>
                  <a:pt x="104775" y="262096"/>
                  <a:pt x="88900" y="300672"/>
                  <a:pt x="88900" y="342900"/>
                </a:cubicBezTo>
                <a:lnTo>
                  <a:pt x="88900" y="355600"/>
                </a:lnTo>
                <a:cubicBezTo>
                  <a:pt x="88900" y="364649"/>
                  <a:pt x="90805" y="373221"/>
                  <a:pt x="94218" y="381000"/>
                </a:cubicBezTo>
                <a:lnTo>
                  <a:pt x="25400" y="381000"/>
                </a:lnTo>
                <a:cubicBezTo>
                  <a:pt x="11351" y="381000"/>
                  <a:pt x="0" y="369649"/>
                  <a:pt x="0" y="355600"/>
                </a:cubicBezTo>
                <a:lnTo>
                  <a:pt x="0" y="330200"/>
                </a:lnTo>
                <a:close/>
                <a:moveTo>
                  <a:pt x="413782" y="381000"/>
                </a:moveTo>
                <a:cubicBezTo>
                  <a:pt x="417195" y="373221"/>
                  <a:pt x="419100" y="364649"/>
                  <a:pt x="419100" y="355600"/>
                </a:cubicBezTo>
                <a:lnTo>
                  <a:pt x="419100" y="342900"/>
                </a:lnTo>
                <a:cubicBezTo>
                  <a:pt x="419100" y="300673"/>
                  <a:pt x="403225" y="262096"/>
                  <a:pt x="377111" y="232886"/>
                </a:cubicBezTo>
                <a:cubicBezTo>
                  <a:pt x="386398" y="230108"/>
                  <a:pt x="396240" y="228600"/>
                  <a:pt x="406400" y="228600"/>
                </a:cubicBezTo>
                <a:cubicBezTo>
                  <a:pt x="462518" y="228600"/>
                  <a:pt x="508000" y="274082"/>
                  <a:pt x="508000" y="330200"/>
                </a:cubicBezTo>
                <a:lnTo>
                  <a:pt x="508000" y="355600"/>
                </a:lnTo>
                <a:cubicBezTo>
                  <a:pt x="508000" y="369649"/>
                  <a:pt x="496649" y="381000"/>
                  <a:pt x="482600" y="381000"/>
                </a:cubicBezTo>
                <a:lnTo>
                  <a:pt x="413782" y="381000"/>
                </a:lnTo>
                <a:close/>
                <a:moveTo>
                  <a:pt x="374650" y="127000"/>
                </a:moveTo>
                <a:cubicBezTo>
                  <a:pt x="374650" y="95458"/>
                  <a:pt x="400258" y="69850"/>
                  <a:pt x="431800" y="69850"/>
                </a:cubicBezTo>
                <a:cubicBezTo>
                  <a:pt x="463342" y="69850"/>
                  <a:pt x="488950" y="95458"/>
                  <a:pt x="488950" y="127000"/>
                </a:cubicBezTo>
                <a:cubicBezTo>
                  <a:pt x="488950" y="158542"/>
                  <a:pt x="463342" y="184150"/>
                  <a:pt x="431800" y="184150"/>
                </a:cubicBezTo>
                <a:cubicBezTo>
                  <a:pt x="400258" y="184150"/>
                  <a:pt x="374650" y="158542"/>
                  <a:pt x="374650" y="127000"/>
                </a:cubicBezTo>
                <a:close/>
                <a:moveTo>
                  <a:pt x="127000" y="342900"/>
                </a:moveTo>
                <a:cubicBezTo>
                  <a:pt x="127000" y="272733"/>
                  <a:pt x="183833" y="215900"/>
                  <a:pt x="254000" y="215900"/>
                </a:cubicBezTo>
                <a:cubicBezTo>
                  <a:pt x="324167" y="215900"/>
                  <a:pt x="381000" y="272733"/>
                  <a:pt x="381000" y="342900"/>
                </a:cubicBezTo>
                <a:lnTo>
                  <a:pt x="381000" y="355600"/>
                </a:lnTo>
                <a:cubicBezTo>
                  <a:pt x="381000" y="369649"/>
                  <a:pt x="369649" y="381000"/>
                  <a:pt x="355600" y="381000"/>
                </a:cubicBezTo>
                <a:lnTo>
                  <a:pt x="152400" y="381000"/>
                </a:lnTo>
                <a:cubicBezTo>
                  <a:pt x="138351" y="381000"/>
                  <a:pt x="127000" y="369649"/>
                  <a:pt x="127000" y="355600"/>
                </a:cubicBezTo>
                <a:lnTo>
                  <a:pt x="127000" y="34290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0" name="Text 8"/>
          <p:cNvSpPr/>
          <p:nvPr/>
        </p:nvSpPr>
        <p:spPr>
          <a:xfrm>
            <a:off x="9588500" y="3873500"/>
            <a:ext cx="508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Нагрузка: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до 200 одновременных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активных пользователей онлайн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9042400" y="4953000"/>
            <a:ext cx="355600" cy="406400"/>
          </a:xfrm>
          <a:custGeom>
            <a:avLst/>
            <a:gdLst/>
            <a:ahLst/>
            <a:cxnLst/>
            <a:rect l="l" t="t" r="r" b="b"/>
            <a:pathLst>
              <a:path w="355600" h="406400">
                <a:moveTo>
                  <a:pt x="50800" y="25400"/>
                </a:moveTo>
                <a:cubicBezTo>
                  <a:pt x="22781" y="25400"/>
                  <a:pt x="0" y="48181"/>
                  <a:pt x="0" y="76200"/>
                </a:cubicBezTo>
                <a:lnTo>
                  <a:pt x="0" y="206454"/>
                </a:lnTo>
                <a:cubicBezTo>
                  <a:pt x="14367" y="196374"/>
                  <a:pt x="31909" y="190500"/>
                  <a:pt x="50800" y="190500"/>
                </a:cubicBezTo>
                <a:lnTo>
                  <a:pt x="304800" y="190500"/>
                </a:lnTo>
                <a:cubicBezTo>
                  <a:pt x="323691" y="190500"/>
                  <a:pt x="341233" y="196374"/>
                  <a:pt x="355600" y="206454"/>
                </a:cubicBezTo>
                <a:lnTo>
                  <a:pt x="355600" y="76200"/>
                </a:lnTo>
                <a:cubicBezTo>
                  <a:pt x="355600" y="48181"/>
                  <a:pt x="332819" y="25400"/>
                  <a:pt x="304800" y="25400"/>
                </a:cubicBezTo>
                <a:lnTo>
                  <a:pt x="50800" y="25400"/>
                </a:lnTo>
                <a:close/>
                <a:moveTo>
                  <a:pt x="355600" y="279400"/>
                </a:moveTo>
                <a:cubicBezTo>
                  <a:pt x="355600" y="251381"/>
                  <a:pt x="332819" y="228600"/>
                  <a:pt x="304800" y="228600"/>
                </a:cubicBezTo>
                <a:lnTo>
                  <a:pt x="50800" y="228600"/>
                </a:lnTo>
                <a:cubicBezTo>
                  <a:pt x="22781" y="228600"/>
                  <a:pt x="0" y="251381"/>
                  <a:pt x="0" y="279400"/>
                </a:cubicBezTo>
                <a:lnTo>
                  <a:pt x="0" y="330200"/>
                </a:lnTo>
                <a:cubicBezTo>
                  <a:pt x="0" y="358219"/>
                  <a:pt x="22781" y="381000"/>
                  <a:pt x="50800" y="381000"/>
                </a:cubicBezTo>
                <a:lnTo>
                  <a:pt x="304800" y="381000"/>
                </a:lnTo>
                <a:cubicBezTo>
                  <a:pt x="332819" y="381000"/>
                  <a:pt x="355600" y="358219"/>
                  <a:pt x="355600" y="330200"/>
                </a:cubicBezTo>
                <a:lnTo>
                  <a:pt x="355600" y="279400"/>
                </a:lnTo>
                <a:close/>
                <a:moveTo>
                  <a:pt x="177800" y="304800"/>
                </a:moveTo>
                <a:cubicBezTo>
                  <a:pt x="177800" y="290781"/>
                  <a:pt x="189181" y="279400"/>
                  <a:pt x="203200" y="279400"/>
                </a:cubicBezTo>
                <a:cubicBezTo>
                  <a:pt x="217219" y="279400"/>
                  <a:pt x="228600" y="290781"/>
                  <a:pt x="228600" y="304800"/>
                </a:cubicBezTo>
                <a:cubicBezTo>
                  <a:pt x="228600" y="318819"/>
                  <a:pt x="217219" y="330200"/>
                  <a:pt x="203200" y="330200"/>
                </a:cubicBezTo>
                <a:cubicBezTo>
                  <a:pt x="189181" y="330200"/>
                  <a:pt x="177800" y="318819"/>
                  <a:pt x="177800" y="304800"/>
                </a:cubicBezTo>
                <a:close/>
                <a:moveTo>
                  <a:pt x="279400" y="279400"/>
                </a:moveTo>
                <a:cubicBezTo>
                  <a:pt x="293419" y="279400"/>
                  <a:pt x="304800" y="290781"/>
                  <a:pt x="304800" y="304800"/>
                </a:cubicBezTo>
                <a:cubicBezTo>
                  <a:pt x="304800" y="318819"/>
                  <a:pt x="293419" y="330200"/>
                  <a:pt x="279400" y="330200"/>
                </a:cubicBezTo>
                <a:cubicBezTo>
                  <a:pt x="265381" y="330200"/>
                  <a:pt x="254000" y="318819"/>
                  <a:pt x="254000" y="304800"/>
                </a:cubicBezTo>
                <a:cubicBezTo>
                  <a:pt x="254000" y="290781"/>
                  <a:pt x="265381" y="279400"/>
                  <a:pt x="279400" y="279400"/>
                </a:cubicBez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2" name="Text 10"/>
          <p:cNvSpPr/>
          <p:nvPr/>
        </p:nvSpPr>
        <p:spPr>
          <a:xfrm>
            <a:off x="9588500" y="4889500"/>
            <a:ext cx="508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Хранилище: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Облачное S3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Надёжное размещение медиафайлов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9017000" y="59690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79321" y="222250"/>
                </a:moveTo>
                <a:lnTo>
                  <a:pt x="127794" y="222250"/>
                </a:lnTo>
                <a:cubicBezTo>
                  <a:pt x="130096" y="273447"/>
                  <a:pt x="141446" y="320596"/>
                  <a:pt x="157559" y="355124"/>
                </a:cubicBezTo>
                <a:cubicBezTo>
                  <a:pt x="166608" y="374571"/>
                  <a:pt x="176371" y="388303"/>
                  <a:pt x="185420" y="396716"/>
                </a:cubicBezTo>
                <a:cubicBezTo>
                  <a:pt x="194310" y="405051"/>
                  <a:pt x="200422" y="406400"/>
                  <a:pt x="203597" y="406400"/>
                </a:cubicBezTo>
                <a:cubicBezTo>
                  <a:pt x="206772" y="406400"/>
                  <a:pt x="212884" y="405051"/>
                  <a:pt x="221774" y="396716"/>
                </a:cubicBezTo>
                <a:cubicBezTo>
                  <a:pt x="230822" y="388302"/>
                  <a:pt x="240586" y="374491"/>
                  <a:pt x="249634" y="355124"/>
                </a:cubicBezTo>
                <a:cubicBezTo>
                  <a:pt x="265747" y="320596"/>
                  <a:pt x="277098" y="273447"/>
                  <a:pt x="279400" y="222250"/>
                </a:cubicBezTo>
                <a:close/>
                <a:moveTo>
                  <a:pt x="127714" y="184150"/>
                </a:moveTo>
                <a:lnTo>
                  <a:pt x="279241" y="184150"/>
                </a:lnTo>
                <a:cubicBezTo>
                  <a:pt x="277019" y="132953"/>
                  <a:pt x="265668" y="85804"/>
                  <a:pt x="249555" y="51276"/>
                </a:cubicBezTo>
                <a:cubicBezTo>
                  <a:pt x="240506" y="31909"/>
                  <a:pt x="230743" y="18098"/>
                  <a:pt x="221694" y="9684"/>
                </a:cubicBezTo>
                <a:cubicBezTo>
                  <a:pt x="212804" y="1349"/>
                  <a:pt x="206692" y="0"/>
                  <a:pt x="203518" y="0"/>
                </a:cubicBezTo>
                <a:cubicBezTo>
                  <a:pt x="200342" y="0"/>
                  <a:pt x="194231" y="1349"/>
                  <a:pt x="185341" y="9684"/>
                </a:cubicBezTo>
                <a:cubicBezTo>
                  <a:pt x="176292" y="18098"/>
                  <a:pt x="166529" y="31909"/>
                  <a:pt x="157480" y="51276"/>
                </a:cubicBezTo>
                <a:cubicBezTo>
                  <a:pt x="141367" y="85804"/>
                  <a:pt x="130016" y="132953"/>
                  <a:pt x="127714" y="184150"/>
                </a:cubicBezTo>
                <a:close/>
                <a:moveTo>
                  <a:pt x="89614" y="184150"/>
                </a:moveTo>
                <a:cubicBezTo>
                  <a:pt x="92393" y="116205"/>
                  <a:pt x="109934" y="53102"/>
                  <a:pt x="135573" y="11668"/>
                </a:cubicBezTo>
                <a:cubicBezTo>
                  <a:pt x="62468" y="37544"/>
                  <a:pt x="8652" y="104140"/>
                  <a:pt x="1191" y="184150"/>
                </a:cubicBezTo>
                <a:lnTo>
                  <a:pt x="89614" y="184150"/>
                </a:lnTo>
                <a:close/>
                <a:moveTo>
                  <a:pt x="1191" y="222250"/>
                </a:moveTo>
                <a:cubicBezTo>
                  <a:pt x="8652" y="302260"/>
                  <a:pt x="62468" y="368856"/>
                  <a:pt x="135573" y="394732"/>
                </a:cubicBezTo>
                <a:cubicBezTo>
                  <a:pt x="109934" y="353298"/>
                  <a:pt x="92393" y="290195"/>
                  <a:pt x="89614" y="222250"/>
                </a:cubicBezTo>
                <a:lnTo>
                  <a:pt x="1191" y="222250"/>
                </a:lnTo>
                <a:close/>
                <a:moveTo>
                  <a:pt x="317421" y="222250"/>
                </a:moveTo>
                <a:cubicBezTo>
                  <a:pt x="314643" y="290195"/>
                  <a:pt x="297101" y="353298"/>
                  <a:pt x="271463" y="394732"/>
                </a:cubicBezTo>
                <a:cubicBezTo>
                  <a:pt x="344567" y="368776"/>
                  <a:pt x="398383" y="302260"/>
                  <a:pt x="405844" y="222250"/>
                </a:cubicBezTo>
                <a:lnTo>
                  <a:pt x="317421" y="222250"/>
                </a:lnTo>
                <a:close/>
                <a:moveTo>
                  <a:pt x="405844" y="184150"/>
                </a:moveTo>
                <a:cubicBezTo>
                  <a:pt x="398383" y="104140"/>
                  <a:pt x="344567" y="37544"/>
                  <a:pt x="271463" y="11668"/>
                </a:cubicBezTo>
                <a:cubicBezTo>
                  <a:pt x="297101" y="53102"/>
                  <a:pt x="314643" y="116205"/>
                  <a:pt x="317421" y="184150"/>
                </a:cubicBezTo>
                <a:lnTo>
                  <a:pt x="405844" y="184150"/>
                </a:lnTo>
                <a:close/>
              </a:path>
            </a:pathLst>
          </a:custGeom>
          <a:solidFill>
            <a:srgbClr val="2E5E8A"/>
          </a:solidFill>
          <a:ln/>
        </p:spPr>
      </p:sp>
      <p:sp>
        <p:nvSpPr>
          <p:cNvPr id="14" name="Text 12"/>
          <p:cNvSpPr/>
          <p:nvPr/>
        </p:nvSpPr>
        <p:spPr>
          <a:xfrm>
            <a:off x="9588500" y="5905500"/>
            <a:ext cx="508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Web-First:</a:t>
            </a: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запуск в браузере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3C4A5A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Обход модерации магазинов приложений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9017000" y="6985000"/>
            <a:ext cx="5588000" cy="635000"/>
          </a:xfrm>
          <a:prstGeom prst="roundRect">
            <a:avLst>
              <a:gd name="adj" fmla="val 8000"/>
            </a:avLst>
          </a:prstGeom>
          <a:solidFill>
            <a:srgbClr val="2E5E8A"/>
          </a:solidFill>
          <a:ln/>
        </p:spPr>
      </p:sp>
      <p:sp>
        <p:nvSpPr>
          <p:cNvPr id="16" name="Text 14"/>
          <p:cNvSpPr/>
          <p:nvPr/>
        </p:nvSpPr>
        <p:spPr>
          <a:xfrm>
            <a:off x="9017000" y="6985000"/>
            <a:ext cx="5588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Инфраструктурные затраты: </a:t>
            </a:r>
            <a:r>
              <a:rPr lang="en-US" sz="2000" b="1" dirty="0">
                <a:solidFill>
                  <a:srgbClr val="FFFFFF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4 650 ₽/мес.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986000" y="8509000"/>
            <a:ext cx="1016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600" dirty="0">
                <a:solidFill>
                  <a:srgbClr val="6B9CB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08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5E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40000"/>
            <a:ext cx="16256000" cy="4064000"/>
          </a:xfrm>
          <a:prstGeom prst="rect">
            <a:avLst/>
          </a:prstGeom>
          <a:gradFill flip="none" rotWithShape="1">
            <a:gsLst>
              <a:gs pos="0">
                <a:srgbClr val="D0E0E3"/>
              </a:gs>
              <a:gs pos="50000">
                <a:srgbClr val="D0E0E3">
                  <a:alpha val="31000"/>
                </a:srgbClr>
              </a:gs>
              <a:gs pos="100000">
                <a:srgbClr val="2E5E8A">
                  <a:alpha val="19000"/>
                </a:srgbClr>
              </a:gs>
            </a:gsLst>
            <a:lin ang="5400000" scaled="1"/>
          </a:gradFill>
          <a:ln/>
        </p:spPr>
      </p:sp>
      <p:sp>
        <p:nvSpPr>
          <p:cNvPr id="3" name="Text 1"/>
          <p:cNvSpPr/>
          <p:nvPr/>
        </p:nvSpPr>
        <p:spPr>
          <a:xfrm>
            <a:off x="1270000" y="3175000"/>
            <a:ext cx="254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FF7F5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03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318000" y="3048000"/>
            <a:ext cx="1016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6000" dirty="0">
                <a:solidFill>
                  <a:srgbClr val="FCFDF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Рынок и бизнес-модель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318000" y="4318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FCFDFD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Анализ рынка, конкурентное преимущество и стратегия монетизации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987</Words>
  <Application>Microsoft Office PowerPoint</Application>
  <PresentationFormat>Произвольный</PresentationFormat>
  <Paragraphs>251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微软雅黑</vt:lpstr>
      <vt:lpstr>Arial</vt:lpstr>
      <vt:lpstr>Calibri</vt:lpstr>
      <vt:lpstr>Liter</vt:lpstr>
      <vt:lpstr>Custom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Мессенджер Аксиом — Инвестиционная презентация</dc:title>
  <dc:subject>Мессенджер Аксиом — Инвестиционная презентация</dc:subject>
  <dc:creator>Kimi</dc:creator>
  <cp:lastModifiedBy>Тогрул Абульфаз Оглы Сеидов</cp:lastModifiedBy>
  <cp:revision>2</cp:revision>
  <dcterms:created xsi:type="dcterms:W3CDTF">2026-05-30T04:38:03Z</dcterms:created>
  <dcterms:modified xsi:type="dcterms:W3CDTF">2026-06-24T11:53:23Z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{"Label":"Мессенджер Аксиом — Инвестиционная презентация","ContentProducer":"001191110108MACG2KBH8F10000","ProduceID":"19e77298-c332-829c-8000-0000d3b333d6","ReservedCode1":"","ContentPropagator":"001191110108MACG2KBH8F20000","PropagateID":"19e77298-c332-</vt:lpwstr>
  </property>
</Properties>
</file>