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 Light" panose="020E0502030303020204" pitchFamily="34" charset="0"/>
      <p:regular r:id="rId20"/>
      <p:italic r:id="rId21"/>
    </p:embeddedFont>
    <p:embeddedFont>
      <p:font typeface="DM Sans" panose="020B0604020202020204" charset="0"/>
      <p:regular r:id="rId22"/>
    </p:embeddedFont>
    <p:embeddedFont>
      <p:font typeface="Libre Baskerville" panose="020B060402020202020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19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54240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4226" y="1475078"/>
            <a:ext cx="130428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4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Риски в договорной практике при осуществлении внешнеэкономической деятельности</a:t>
            </a:r>
            <a:endParaRPr lang="en-US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143DE1-8487-4ACF-8823-7B8B5A3A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397" y="7629441"/>
            <a:ext cx="2172003" cy="600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80E4DF-553A-4F59-8533-A8C5C17781CC}"/>
              </a:ext>
            </a:extLst>
          </p:cNvPr>
          <p:cNvSpPr txBox="1"/>
          <p:nvPr/>
        </p:nvSpPr>
        <p:spPr>
          <a:xfrm>
            <a:off x="110530" y="7056432"/>
            <a:ext cx="8078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ndara Light" panose="020E0502030303020204" pitchFamily="34" charset="0"/>
              </a:rPr>
              <a:t>Подготовил</a:t>
            </a:r>
            <a:r>
              <a:rPr lang="en-US" dirty="0">
                <a:latin typeface="Candara Light" panose="020E0502030303020204" pitchFamily="34" charset="0"/>
              </a:rPr>
              <a:t>: </a:t>
            </a:r>
            <a:r>
              <a:rPr lang="ru-RU" dirty="0">
                <a:latin typeface="Candara Light" panose="020E0502030303020204" pitchFamily="34" charset="0"/>
              </a:rPr>
              <a:t>Хохлов Никита Анатольевич</a:t>
            </a:r>
            <a:r>
              <a:rPr lang="ru-RU" sz="1800" dirty="0">
                <a:latin typeface="Candara Light" panose="020E0502030303020204" pitchFamily="34" charset="0"/>
              </a:rPr>
              <a:t>, Гуманитарный Институт, направление подготовки – 40.03.01 (Юриспруденция), </a:t>
            </a:r>
          </a:p>
          <a:p>
            <a:pPr algn="ctr"/>
            <a:r>
              <a:rPr lang="ru-RU" sz="1800" dirty="0">
                <a:latin typeface="Candara Light" panose="020E0502030303020204" pitchFamily="34" charset="0"/>
              </a:rPr>
              <a:t>«АНО ВО Российский Новый Университет»,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499" y="258366"/>
            <a:ext cx="2067282" cy="206728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23543" y="3484721"/>
            <a:ext cx="8275082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Форс-мажорные обстоятельства</a:t>
            </a:r>
            <a:endParaRPr lang="en-US" sz="4050" dirty="0"/>
          </a:p>
        </p:txBody>
      </p:sp>
      <p:sp>
        <p:nvSpPr>
          <p:cNvPr id="5" name="Shape 1"/>
          <p:cNvSpPr/>
          <p:nvPr/>
        </p:nvSpPr>
        <p:spPr>
          <a:xfrm>
            <a:off x="723543" y="4673322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886897" y="4750832"/>
            <a:ext cx="138351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1395293" y="4673322"/>
            <a:ext cx="263425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Принципы УНИДРУА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395293" y="5120164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Статья 7.1.7 освобождает от ответственности при непредвиденных и непреодолимых обстоятельствах.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7418546" y="4673322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555468" y="4750832"/>
            <a:ext cx="19109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8090297" y="4673322"/>
            <a:ext cx="313848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Венская конвенция ООН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8090297" y="5120164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Статья 79 CISG предусматривает освобождение от ответственности при форс-мажоре.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723543" y="6220658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60465" y="6298168"/>
            <a:ext cx="19109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1395293" y="6220658"/>
            <a:ext cx="38032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Российское законодательство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395293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Допускает освобождение от ответственности при доказательстве форс-мажорных обстоятельств.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7418546" y="6220658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560350" y="6298168"/>
            <a:ext cx="181451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5"/>
          <p:cNvSpPr/>
          <p:nvPr/>
        </p:nvSpPr>
        <p:spPr>
          <a:xfrm>
            <a:off x="8090297" y="6220658"/>
            <a:ext cx="25840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Рекомендации</a:t>
            </a:r>
            <a:endParaRPr lang="en-US" sz="2000" dirty="0"/>
          </a:p>
        </p:txBody>
      </p:sp>
      <p:sp>
        <p:nvSpPr>
          <p:cNvPr id="20" name="Text 16"/>
          <p:cNvSpPr/>
          <p:nvPr/>
        </p:nvSpPr>
        <p:spPr>
          <a:xfrm>
            <a:off x="8090297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Включение в договор четкого перечня форс-мажорных обстоятельств для минимизации рисков.</a:t>
            </a:r>
            <a:endParaRPr lang="en-US" sz="16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093127-D9B8-46B0-90C6-05778ECD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4187" y="7772336"/>
            <a:ext cx="1886213" cy="457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405"/>
            <a:ext cx="124840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Страхование как метод управления рисками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0981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0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Страхование грузов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Покрывает риски повреждения или утраты товара во время транспортировки из-за форс-мажора.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0981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0166"/>
            <a:ext cx="39414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Страхование бизнес-рисков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630585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Защищает от убытков при невозможности вести деятельность из-за форс-мажорных обстоятельств.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0981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0047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Страхование от политических рисков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8479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Защищает от потерь, связанных с санкциями, эмбарго и политической нестабильностью.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34C4C4-CF8A-432E-A757-D0DFB1482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4187" y="7772336"/>
            <a:ext cx="1886213" cy="457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405"/>
            <a:ext cx="99269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Диверсификация цепочек поставок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0981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0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Разные Поставщики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3046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Снижение рисков перебоев от одного поставщика за счет работы с несколькими.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0981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0166"/>
            <a:ext cx="36545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Разнообразие Транспорта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63058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Гибкость в случае блокировки маршрута за счет использования разных видов транспорта.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0981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0047"/>
            <a:ext cx="3928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Альтернативные Маршруты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Устойчивость цепочки поставок к внешним воздействиям за счет наличия разных логистических каналов.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B7D03-B054-4E03-A28E-A73696DD6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4235" y="7772336"/>
            <a:ext cx="1886213" cy="457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097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63378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Данная статья всесторонне рассмотрела основные риски, с которыми сталкиваются компании при осуществлении внешнеэкономической деятельности, и предложила эффективные меры по их минимизации. Особое внимание было уделено проблемам, связанным с нарушением сроков поставок, неплатежами и форс-мажорными обстоятельствами.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970139"/>
            <a:ext cx="13042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Для защиты от этих рисков были предложены такие инструменты, как использование условий </a:t>
            </a:r>
            <a:r>
              <a:rPr lang="en-US" sz="1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Инкотермс 2020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1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страхование грузов, бизнес-рисков и политических рисков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а также </a:t>
            </a:r>
            <a:r>
              <a:rPr lang="en-US" sz="1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диверсификация цепочек поставок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за счет работы с разными поставщиками, использования различных видов транспорта и наличия альтернативных логистических маршрутов. Применение этих методов позволяет компаниям более гибко реагировать на внешние потрясения и снижать вероятность возникновения убытков.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603980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Таким образом, комплексный подход к управлению рисками, включающий осведомленность в международном законодательстве и использование различных инструментов их минимизации, позволяет компаниям обеспечивать стабильность своей деятельности даже в условиях высокой неопределённости на мировых рынках.</a:t>
            </a:r>
            <a:endParaRPr lang="en-US" sz="17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AC423F-0955-4BAC-AB73-893A2C80F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187" y="7707022"/>
            <a:ext cx="1886213" cy="457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2286456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7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Актуальность</a:t>
            </a:r>
            <a:endParaRPr lang="en-US" sz="7200" dirty="0"/>
          </a:p>
        </p:txBody>
      </p:sp>
      <p:sp>
        <p:nvSpPr>
          <p:cNvPr id="4" name="Text 1"/>
          <p:cNvSpPr/>
          <p:nvPr/>
        </p:nvSpPr>
        <p:spPr>
          <a:xfrm>
            <a:off x="793790" y="368522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Последние годы характеризуются усилением рисков в международной торговле. Пандемия, военные действия и санкции привели к разрыву существующих связей. Компании вынуждены искать новые рынки и логистические решения. Актуальной задачей становится разработка эффективных стратегий управления рисками в меняющихся условиях.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478" y="258366"/>
            <a:ext cx="2783324" cy="206728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23543" y="3484721"/>
            <a:ext cx="10408325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Виды рисков в международной торговле</a:t>
            </a:r>
            <a:endParaRPr lang="en-US" sz="4050" dirty="0"/>
          </a:p>
        </p:txBody>
      </p:sp>
      <p:sp>
        <p:nvSpPr>
          <p:cNvPr id="5" name="Shape 1"/>
          <p:cNvSpPr/>
          <p:nvPr/>
        </p:nvSpPr>
        <p:spPr>
          <a:xfrm>
            <a:off x="723543" y="4673322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886897" y="4750832"/>
            <a:ext cx="138351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1395293" y="4673322"/>
            <a:ext cx="2910721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Риски поставки товара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395293" y="5120164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Включают несвоевременную доставку, повреждение груза или его утрату при транспортировке.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7418546" y="4673322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555468" y="4750832"/>
            <a:ext cx="19109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8090297" y="4673322"/>
            <a:ext cx="2687241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Риски оплаты товара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8090297" y="5120164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Связаны с возможностью неплатежей, задержек или изменений валютного курса.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723543" y="6220658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60465" y="6298168"/>
            <a:ext cx="19109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1395293" y="6220658"/>
            <a:ext cx="3731895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Риски расторжения договора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395293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Возникают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при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одностороннем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отказе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от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исполнения</a:t>
            </a: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обязательств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7418546" y="6220658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560350" y="6298168"/>
            <a:ext cx="181451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5"/>
          <p:cNvSpPr/>
          <p:nvPr/>
        </p:nvSpPr>
        <p:spPr>
          <a:xfrm>
            <a:off x="8090297" y="6220658"/>
            <a:ext cx="4778454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Риски форс-мажорных обстоятельств</a:t>
            </a:r>
            <a:endParaRPr lang="en-US" sz="2000" dirty="0"/>
          </a:p>
        </p:txBody>
      </p:sp>
      <p:sp>
        <p:nvSpPr>
          <p:cNvPr id="20" name="Text 16"/>
          <p:cNvSpPr/>
          <p:nvPr/>
        </p:nvSpPr>
        <p:spPr>
          <a:xfrm>
            <a:off x="8090297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Включают природные катастрофы, войны, эпидемии и введение экономических санкций.</a:t>
            </a:r>
            <a:endParaRPr lang="en-US" sz="16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05B367-A78D-4437-9751-0408AAAE4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397" y="7629441"/>
            <a:ext cx="2172003" cy="6001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74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92706" y="3019782"/>
            <a:ext cx="9464040" cy="618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Минимизация рисков поставки товара</a:t>
            </a:r>
            <a:endParaRPr lang="en-US" sz="3850" dirty="0"/>
          </a:p>
        </p:txBody>
      </p:sp>
      <p:sp>
        <p:nvSpPr>
          <p:cNvPr id="5" name="Shape 1"/>
          <p:cNvSpPr/>
          <p:nvPr/>
        </p:nvSpPr>
        <p:spPr>
          <a:xfrm>
            <a:off x="7303770" y="3935135"/>
            <a:ext cx="22860" cy="3748683"/>
          </a:xfrm>
          <a:prstGeom prst="roundRect">
            <a:avLst>
              <a:gd name="adj" fmla="val 363637"/>
            </a:avLst>
          </a:prstGeom>
          <a:solidFill>
            <a:srgbClr val="DDD3BA"/>
          </a:solidFill>
          <a:ln/>
        </p:spPr>
      </p:sp>
      <p:sp>
        <p:nvSpPr>
          <p:cNvPr id="6" name="Shape 2"/>
          <p:cNvSpPr/>
          <p:nvPr/>
        </p:nvSpPr>
        <p:spPr>
          <a:xfrm>
            <a:off x="6422708" y="4368998"/>
            <a:ext cx="692706" cy="22860"/>
          </a:xfrm>
          <a:prstGeom prst="roundRect">
            <a:avLst>
              <a:gd name="adj" fmla="val 363637"/>
            </a:avLst>
          </a:prstGeom>
          <a:solidFill>
            <a:srgbClr val="DDD3BA"/>
          </a:solidFill>
          <a:ln/>
        </p:spPr>
      </p:sp>
      <p:sp>
        <p:nvSpPr>
          <p:cNvPr id="7" name="Shape 3"/>
          <p:cNvSpPr/>
          <p:nvPr/>
        </p:nvSpPr>
        <p:spPr>
          <a:xfrm>
            <a:off x="7092553" y="4157782"/>
            <a:ext cx="445294" cy="445294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7249001" y="4231958"/>
            <a:ext cx="132398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00" dirty="0"/>
          </a:p>
        </p:txBody>
      </p:sp>
      <p:sp>
        <p:nvSpPr>
          <p:cNvPr id="9" name="Text 5"/>
          <p:cNvSpPr/>
          <p:nvPr/>
        </p:nvSpPr>
        <p:spPr>
          <a:xfrm>
            <a:off x="2414945" y="4133017"/>
            <a:ext cx="3811786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Совершенствование логистики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692706" y="4560927"/>
            <a:ext cx="5534025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Поиск новых путей доставки товара с учетом национального законодательства транзитных стран.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7514987" y="5358527"/>
            <a:ext cx="692706" cy="22860"/>
          </a:xfrm>
          <a:prstGeom prst="roundRect">
            <a:avLst>
              <a:gd name="adj" fmla="val 363637"/>
            </a:avLst>
          </a:prstGeom>
          <a:solidFill>
            <a:srgbClr val="DDD3BA"/>
          </a:solidFill>
          <a:ln/>
        </p:spPr>
      </p:sp>
      <p:sp>
        <p:nvSpPr>
          <p:cNvPr id="12" name="Shape 8"/>
          <p:cNvSpPr/>
          <p:nvPr/>
        </p:nvSpPr>
        <p:spPr>
          <a:xfrm>
            <a:off x="7092553" y="5147310"/>
            <a:ext cx="445294" cy="445294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223760" y="5221486"/>
            <a:ext cx="182880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00" dirty="0"/>
          </a:p>
        </p:txBody>
      </p:sp>
      <p:sp>
        <p:nvSpPr>
          <p:cNvPr id="14" name="Text 10"/>
          <p:cNvSpPr/>
          <p:nvPr/>
        </p:nvSpPr>
        <p:spPr>
          <a:xfrm>
            <a:off x="8403669" y="5122545"/>
            <a:ext cx="4122063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Оптимизация условий Инкотермс</a:t>
            </a:r>
            <a:endParaRPr lang="en-US" sz="1900" dirty="0"/>
          </a:p>
        </p:txBody>
      </p:sp>
      <p:sp>
        <p:nvSpPr>
          <p:cNvPr id="15" name="Text 11"/>
          <p:cNvSpPr/>
          <p:nvPr/>
        </p:nvSpPr>
        <p:spPr>
          <a:xfrm>
            <a:off x="8403669" y="5550456"/>
            <a:ext cx="5534025" cy="949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Использование международных коммерческих терминов для создания гарантий получения товара покупателем.</a:t>
            </a:r>
            <a:endParaRPr lang="en-US" sz="1550" dirty="0"/>
          </a:p>
        </p:txBody>
      </p:sp>
      <p:sp>
        <p:nvSpPr>
          <p:cNvPr id="16" name="Shape 12"/>
          <p:cNvSpPr/>
          <p:nvPr/>
        </p:nvSpPr>
        <p:spPr>
          <a:xfrm>
            <a:off x="6422708" y="6344126"/>
            <a:ext cx="692706" cy="22860"/>
          </a:xfrm>
          <a:prstGeom prst="roundRect">
            <a:avLst>
              <a:gd name="adj" fmla="val 363637"/>
            </a:avLst>
          </a:prstGeom>
          <a:solidFill>
            <a:srgbClr val="DDD3BA"/>
          </a:solidFill>
          <a:ln/>
        </p:spPr>
      </p:sp>
      <p:sp>
        <p:nvSpPr>
          <p:cNvPr id="17" name="Shape 13"/>
          <p:cNvSpPr/>
          <p:nvPr/>
        </p:nvSpPr>
        <p:spPr>
          <a:xfrm>
            <a:off x="7092553" y="6132909"/>
            <a:ext cx="445294" cy="445294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223760" y="6207085"/>
            <a:ext cx="182880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00" dirty="0"/>
          </a:p>
        </p:txBody>
      </p:sp>
      <p:sp>
        <p:nvSpPr>
          <p:cNvPr id="19" name="Text 15"/>
          <p:cNvSpPr/>
          <p:nvPr/>
        </p:nvSpPr>
        <p:spPr>
          <a:xfrm>
            <a:off x="2807732" y="6108144"/>
            <a:ext cx="3418999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Изучение законодательства</a:t>
            </a:r>
            <a:endParaRPr lang="en-US" sz="1900" dirty="0"/>
          </a:p>
        </p:txBody>
      </p:sp>
      <p:sp>
        <p:nvSpPr>
          <p:cNvPr id="20" name="Text 16"/>
          <p:cNvSpPr/>
          <p:nvPr/>
        </p:nvSpPr>
        <p:spPr>
          <a:xfrm>
            <a:off x="692706" y="6536055"/>
            <a:ext cx="5534025" cy="949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Знание правовых норм стран, через которые осуществляются поставки, для предотвращения проблем.</a:t>
            </a:r>
            <a:endParaRPr lang="en-US" sz="155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272554-27A8-4C1A-B19E-F58CD80C5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4660" y="7619915"/>
            <a:ext cx="1895740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627" y="2448044"/>
            <a:ext cx="4975146" cy="333339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685" y="886063"/>
            <a:ext cx="7712631" cy="1278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Использование Инкотермс 2020</a:t>
            </a:r>
            <a:endParaRPr lang="en-US" sz="4000" dirty="0"/>
          </a:p>
        </p:txBody>
      </p:sp>
      <p:sp>
        <p:nvSpPr>
          <p:cNvPr id="5" name="Shape 1"/>
          <p:cNvSpPr/>
          <p:nvPr/>
        </p:nvSpPr>
        <p:spPr>
          <a:xfrm>
            <a:off x="715685" y="2470785"/>
            <a:ext cx="3754160" cy="2174438"/>
          </a:xfrm>
          <a:prstGeom prst="roundRect">
            <a:avLst>
              <a:gd name="adj" fmla="val 395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927735" y="2682835"/>
            <a:ext cx="3137416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Стандартизация условий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927735" y="3124914"/>
            <a:ext cx="3330059" cy="1308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Инкотермс 2020 включает различные условия, адаптированные к современным торговым реалиям.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4674275" y="2470785"/>
            <a:ext cx="3754160" cy="2174438"/>
          </a:xfrm>
          <a:prstGeom prst="roundRect">
            <a:avLst>
              <a:gd name="adj" fmla="val 395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886325" y="2682835"/>
            <a:ext cx="277856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Гибкость применения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4886325" y="3124914"/>
            <a:ext cx="3330059" cy="1308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Условия могут применяться к различным типам транспортировки и торговых операций.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715685" y="4849654"/>
            <a:ext cx="3754160" cy="2493883"/>
          </a:xfrm>
          <a:prstGeom prst="roundRect">
            <a:avLst>
              <a:gd name="adj" fmla="val 344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927735" y="5061704"/>
            <a:ext cx="3330059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Распределение ответственности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927735" y="5823228"/>
            <a:ext cx="3330059" cy="1308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Степень ответственности продавца увеличивается с каждым условием, влияя на переход рисков.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4674275" y="4849654"/>
            <a:ext cx="3754160" cy="2493883"/>
          </a:xfrm>
          <a:prstGeom prst="roundRect">
            <a:avLst>
              <a:gd name="adj" fmla="val 344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886325" y="5061704"/>
            <a:ext cx="2556034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Снижение рисков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4886325" y="5503783"/>
            <a:ext cx="3330059" cy="1308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Правильное использование Инкотермс помогает минимизировать риски для обеих сторон сделки.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290" y="2437567"/>
            <a:ext cx="5031700" cy="335446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6389" y="784979"/>
            <a:ext cx="7843004" cy="5681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Применение технологии блокчейн</a:t>
            </a:r>
            <a:endParaRPr lang="en-US" sz="35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" y="1625798"/>
            <a:ext cx="909161" cy="145470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818203" y="1807607"/>
            <a:ext cx="355818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Открытый обмен информацией</a:t>
            </a:r>
            <a:endParaRPr lang="en-US" sz="1750" dirty="0"/>
          </a:p>
        </p:txBody>
      </p:sp>
      <p:sp>
        <p:nvSpPr>
          <p:cNvPr id="7" name="Text 2"/>
          <p:cNvSpPr/>
          <p:nvPr/>
        </p:nvSpPr>
        <p:spPr>
          <a:xfrm>
            <a:off x="1818203" y="2200751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Блокчейн позволяет организовать прозрачный обмен данными в рамках бизнес-сети.</a:t>
            </a:r>
            <a:endParaRPr lang="en-US" sz="1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89" y="3080504"/>
            <a:ext cx="909161" cy="145470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818203" y="3262313"/>
            <a:ext cx="2272903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Смарт-контракты</a:t>
            </a:r>
            <a:endParaRPr lang="en-US" sz="1750" dirty="0"/>
          </a:p>
        </p:txBody>
      </p:sp>
      <p:sp>
        <p:nvSpPr>
          <p:cNvPr id="10" name="Text 4"/>
          <p:cNvSpPr/>
          <p:nvPr/>
        </p:nvSpPr>
        <p:spPr>
          <a:xfrm>
            <a:off x="1818203" y="3655457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Автоматизация расчета и применения штрафных санкций при нарушении условий поставки.</a:t>
            </a:r>
            <a:endParaRPr lang="en-US" sz="14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89" y="4535210"/>
            <a:ext cx="909161" cy="145470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818203" y="4717018"/>
            <a:ext cx="3230761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Автоматическое исполнение</a:t>
            </a:r>
            <a:endParaRPr lang="en-US" sz="1750" dirty="0"/>
          </a:p>
        </p:txBody>
      </p:sp>
      <p:sp>
        <p:nvSpPr>
          <p:cNvPr id="13" name="Text 6"/>
          <p:cNvSpPr/>
          <p:nvPr/>
        </p:nvSpPr>
        <p:spPr>
          <a:xfrm>
            <a:off x="1818203" y="5110163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Условия контракта записываются в код, который срабатывает при наступлении определенных событий.</a:t>
            </a:r>
            <a:endParaRPr lang="en-US" sz="14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389" y="5989915"/>
            <a:ext cx="909161" cy="145470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18203" y="6171724"/>
            <a:ext cx="2454116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Минимизация споров</a:t>
            </a:r>
            <a:endParaRPr lang="en-US" sz="1750" dirty="0"/>
          </a:p>
        </p:txBody>
      </p:sp>
      <p:sp>
        <p:nvSpPr>
          <p:cNvPr id="16" name="Text 8"/>
          <p:cNvSpPr/>
          <p:nvPr/>
        </p:nvSpPr>
        <p:spPr>
          <a:xfrm>
            <a:off x="1818203" y="6564868"/>
            <a:ext cx="668940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Автоматизация процессов снижает вероятность разногласий между сторонами сделки.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241" y="614601"/>
            <a:ext cx="13065919" cy="1396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Возможности интернета вещей для снижения рисков поставки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82241" y="2570083"/>
            <a:ext cx="2857500" cy="1047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Отслеживание грузов в режиме реального времени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782241" y="3841194"/>
            <a:ext cx="2857500" cy="2860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Использование датчиков позволяет непрерывно отслеживать местоположение, температуру, влажность и другие параметры грузов на протяжении всего пути доставки.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192667" y="2570083"/>
            <a:ext cx="2857500" cy="1047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Автоматизация страховых процессов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4192667" y="3841194"/>
            <a:ext cx="2857500" cy="3575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При выявлении нарушений условий транспортировки (например, превышение температурного режима) страховое покрытие активируется автоматически, ускоряя процедуру возмещения ущерба.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3093" y="2570083"/>
            <a:ext cx="2857500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Предиктивная аналитика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603093" y="3491984"/>
            <a:ext cx="2857500" cy="2502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Анализ данных с датчиков позволяет прогнозировать время доставки и своевременно реагировать на возможные отклонения от маршрута.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519" y="2570083"/>
            <a:ext cx="2857500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Повышение безопасности грузов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11013519" y="3491984"/>
            <a:ext cx="2857500" cy="2145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Постоянный мониторинг местоположения и состояния грузов снижает риски хищения или потери во время транспортировки.</a:t>
            </a:r>
            <a:endParaRPr lang="en-US" sz="175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9211C5-22B4-439E-AD26-E0CE6A20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187" y="7772336"/>
            <a:ext cx="1886213" cy="457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820" y="0"/>
            <a:ext cx="469258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74251" y="530900"/>
            <a:ext cx="7035760" cy="601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Минимизация рисков оплаты</a:t>
            </a:r>
            <a:endParaRPr lang="en-US" sz="37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1" y="1421844"/>
            <a:ext cx="481608" cy="48160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74251" y="2096095"/>
            <a:ext cx="3500438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Документарные аккредитивы</a:t>
            </a:r>
            <a:endParaRPr lang="en-US" sz="1850" dirty="0"/>
          </a:p>
        </p:txBody>
      </p:sp>
      <p:sp>
        <p:nvSpPr>
          <p:cNvPr id="7" name="Text 2"/>
          <p:cNvSpPr/>
          <p:nvPr/>
        </p:nvSpPr>
        <p:spPr>
          <a:xfrm>
            <a:off x="674251" y="2512576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Использование UCP 600 для обеспечения гарантированной оплаты через банк покупателя.</a:t>
            </a:r>
            <a:endParaRPr lang="en-US" sz="15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1" y="3706773"/>
            <a:ext cx="481608" cy="48160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74251" y="4381024"/>
            <a:ext cx="2670810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Национальная валюта</a:t>
            </a:r>
            <a:endParaRPr lang="en-US" sz="1850" dirty="0"/>
          </a:p>
        </p:txBody>
      </p:sp>
      <p:sp>
        <p:nvSpPr>
          <p:cNvPr id="10" name="Text 4"/>
          <p:cNvSpPr/>
          <p:nvPr/>
        </p:nvSpPr>
        <p:spPr>
          <a:xfrm>
            <a:off x="674251" y="4797504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Применение аккредитивов в национальной валюте для обхода международных систем расчетов.</a:t>
            </a:r>
            <a:endParaRPr lang="en-US" sz="15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1" y="5991701"/>
            <a:ext cx="481608" cy="481608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74251" y="6665952"/>
            <a:ext cx="424874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Национальные платежные системы</a:t>
            </a:r>
            <a:endParaRPr lang="en-US" sz="1850" dirty="0"/>
          </a:p>
        </p:txBody>
      </p:sp>
      <p:sp>
        <p:nvSpPr>
          <p:cNvPr id="13" name="Text 6"/>
          <p:cNvSpPr/>
          <p:nvPr/>
        </p:nvSpPr>
        <p:spPr>
          <a:xfrm>
            <a:off x="674251" y="7082433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Использование СПФС или CIPS для гарантии выполнения финансовых обязательств.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20791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83891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Хеджирование как способ снижения рисков</a:t>
            </a:r>
            <a:endParaRPr lang="en-US" sz="4450" dirty="0"/>
          </a:p>
        </p:txBody>
      </p:sp>
      <p:sp>
        <p:nvSpPr>
          <p:cNvPr id="5" name="Shape 1"/>
          <p:cNvSpPr/>
          <p:nvPr/>
        </p:nvSpPr>
        <p:spPr>
          <a:xfrm>
            <a:off x="6280190" y="2596634"/>
            <a:ext cx="7556421" cy="4793933"/>
          </a:xfrm>
          <a:prstGeom prst="roundRect">
            <a:avLst>
              <a:gd name="adj" fmla="val 19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6287810" y="2604254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6515457" y="2747963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Тип хеджирования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9032438" y="2747963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Цель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1545610" y="2747963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Преимущество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287810" y="3617476"/>
            <a:ext cx="7540347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6515457" y="376118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Валютное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9032438" y="3761184"/>
            <a:ext cx="205192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Защита от колебаний обменных курсов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11545610" y="3761184"/>
            <a:ext cx="205573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Стабильность валютных расчетов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6287810" y="4993600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6515457" y="513730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Товарное</a:t>
            </a:r>
            <a:endParaRPr lang="en-US" sz="1750" dirty="0"/>
          </a:p>
        </p:txBody>
      </p:sp>
      <p:sp>
        <p:nvSpPr>
          <p:cNvPr id="16" name="Text 12"/>
          <p:cNvSpPr/>
          <p:nvPr/>
        </p:nvSpPr>
        <p:spPr>
          <a:xfrm>
            <a:off x="9032438" y="5137309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Сохранение цен на сырье</a:t>
            </a:r>
            <a:endParaRPr lang="en-US" sz="1750" dirty="0"/>
          </a:p>
        </p:txBody>
      </p:sp>
      <p:sp>
        <p:nvSpPr>
          <p:cNvPr id="17" name="Text 13"/>
          <p:cNvSpPr/>
          <p:nvPr/>
        </p:nvSpPr>
        <p:spPr>
          <a:xfrm>
            <a:off x="11545610" y="5137309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Предсказуемость затрат на сырье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6287810" y="6006822"/>
            <a:ext cx="7540347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6515457" y="6150531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Комбинированное</a:t>
            </a:r>
            <a:endParaRPr lang="en-US" sz="1750" dirty="0"/>
          </a:p>
        </p:txBody>
      </p:sp>
      <p:sp>
        <p:nvSpPr>
          <p:cNvPr id="20" name="Text 16"/>
          <p:cNvSpPr/>
          <p:nvPr/>
        </p:nvSpPr>
        <p:spPr>
          <a:xfrm>
            <a:off x="9032438" y="6150531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Комплексная защита от рисков</a:t>
            </a:r>
            <a:endParaRPr lang="en-US" sz="1750" dirty="0"/>
          </a:p>
        </p:txBody>
      </p:sp>
      <p:sp>
        <p:nvSpPr>
          <p:cNvPr id="21" name="Text 17"/>
          <p:cNvSpPr/>
          <p:nvPr/>
        </p:nvSpPr>
        <p:spPr>
          <a:xfrm>
            <a:off x="11545610" y="6150531"/>
            <a:ext cx="205573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Всесторонняя стабильность контракта</a:t>
            </a:r>
            <a:endParaRPr lang="en-US" sz="175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8CA0CE-602F-41DB-9BEE-F38AB9E01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4187" y="7746454"/>
            <a:ext cx="1886213" cy="457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776</Words>
  <Application>Microsoft Office PowerPoint</Application>
  <PresentationFormat>Произвольный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Candara Light</vt:lpstr>
      <vt:lpstr>Calibri</vt:lpstr>
      <vt:lpstr>Arial</vt:lpstr>
      <vt:lpstr>DM Sans</vt:lpstr>
      <vt:lpstr>Libre Baskerville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Enot Rosnou</cp:lastModifiedBy>
  <cp:revision>4</cp:revision>
  <dcterms:created xsi:type="dcterms:W3CDTF">2024-10-10T18:54:21Z</dcterms:created>
  <dcterms:modified xsi:type="dcterms:W3CDTF">2024-11-15T09:54:03Z</dcterms:modified>
</cp:coreProperties>
</file>