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662C6-32E3-CA43-91C1-01744316CC81}" type="doc">
      <dgm:prSet loTypeId="urn:microsoft.com/office/officeart/2005/8/layout/venn2" loCatId="" qsTypeId="urn:microsoft.com/office/officeart/2005/8/quickstyle/simple1#3" qsCatId="simple" csTypeId="urn:microsoft.com/office/officeart/2005/8/colors/accent1_3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909A965-9879-C344-BBA2-9CE00150632E}">
      <dgm:prSet phldrT="[Текст]"/>
      <dgm:spPr bwMode="auto"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pPr>
            <a:defRPr/>
          </a:pPr>
          <a:r>
            <a:rPr lang="en-US">
              <a:latin typeface="Aptos"/>
            </a:rPr>
            <a:t>TAM</a:t>
          </a:r>
          <a:endParaRPr lang="ru-RU">
            <a:latin typeface="Aptos"/>
          </a:endParaRPr>
        </a:p>
      </dgm:t>
    </dgm:pt>
    <dgm:pt modelId="{279A241D-8CEA-C746-9458-6DF219D91FC0}" type="parTrans" cxnId="{0AAFB50F-A147-964E-9385-CB51CDB4F982}">
      <dgm:prSet/>
      <dgm:spPr bwMode="auto"/>
      <dgm:t>
        <a:bodyPr/>
        <a:lstStyle/>
        <a:p>
          <a:pPr>
            <a:defRPr/>
          </a:pPr>
          <a:endParaRPr lang="ru-RU">
            <a:latin typeface="Aptos"/>
          </a:endParaRPr>
        </a:p>
      </dgm:t>
    </dgm:pt>
    <dgm:pt modelId="{9027A234-F05B-264F-BC0E-386ED5CA64E5}" type="sibTrans" cxnId="{0AAFB50F-A147-964E-9385-CB51CDB4F982}">
      <dgm:prSet/>
      <dgm:spPr bwMode="auto"/>
      <dgm:t>
        <a:bodyPr/>
        <a:lstStyle/>
        <a:p>
          <a:pPr>
            <a:defRPr/>
          </a:pPr>
          <a:endParaRPr lang="ru-RU">
            <a:latin typeface="Aptos"/>
          </a:endParaRPr>
        </a:p>
      </dgm:t>
    </dgm:pt>
    <dgm:pt modelId="{7C35DBCB-D1C0-3740-A018-300A761F0E06}">
      <dgm:prSet phldrT="[Текст]"/>
      <dgm:spPr bwMode="auto">
        <a:solidFill>
          <a:srgbClr val="1F1A8F"/>
        </a:solidFill>
        <a:ln>
          <a:noFill/>
          <a:bevel/>
        </a:ln>
      </dgm:spPr>
      <dgm:t>
        <a:bodyPr/>
        <a:lstStyle/>
        <a:p>
          <a:pPr>
            <a:defRPr/>
          </a:pPr>
          <a:r>
            <a:rPr lang="en-US" dirty="0">
              <a:latin typeface="Aptos"/>
            </a:rPr>
            <a:t>SAM</a:t>
          </a:r>
          <a:endParaRPr lang="ru-RU" dirty="0">
            <a:latin typeface="Aptos"/>
          </a:endParaRPr>
        </a:p>
      </dgm:t>
    </dgm:pt>
    <dgm:pt modelId="{DB986FFB-FEF6-EA40-A09C-6F99A1C2C37B}" type="parTrans" cxnId="{840E2FAD-C70D-B142-8D11-138E44F2EF47}">
      <dgm:prSet/>
      <dgm:spPr bwMode="auto"/>
      <dgm:t>
        <a:bodyPr/>
        <a:lstStyle/>
        <a:p>
          <a:pPr>
            <a:defRPr/>
          </a:pPr>
          <a:endParaRPr lang="ru-RU">
            <a:latin typeface="Aptos"/>
          </a:endParaRPr>
        </a:p>
      </dgm:t>
    </dgm:pt>
    <dgm:pt modelId="{66417AD0-8FA2-4547-8668-E917A34E34A5}" type="sibTrans" cxnId="{840E2FAD-C70D-B142-8D11-138E44F2EF47}">
      <dgm:prSet/>
      <dgm:spPr bwMode="auto"/>
      <dgm:t>
        <a:bodyPr/>
        <a:lstStyle/>
        <a:p>
          <a:pPr>
            <a:defRPr/>
          </a:pPr>
          <a:endParaRPr lang="ru-RU">
            <a:latin typeface="Aptos"/>
          </a:endParaRPr>
        </a:p>
      </dgm:t>
    </dgm:pt>
    <dgm:pt modelId="{8F1D5E23-D38E-B842-AFD6-6E17A6E98469}">
      <dgm:prSet phldrT="[Текст]"/>
      <dgm:spPr bwMode="auto">
        <a:solidFill>
          <a:srgbClr val="003BA3"/>
        </a:solidFill>
        <a:ln>
          <a:solidFill>
            <a:srgbClr val="003BA3"/>
          </a:solidFill>
        </a:ln>
      </dgm:spPr>
      <dgm:t>
        <a:bodyPr/>
        <a:lstStyle/>
        <a:p>
          <a:pPr>
            <a:defRPr/>
          </a:pPr>
          <a:r>
            <a:rPr lang="en-US" dirty="0">
              <a:latin typeface="Aptos"/>
            </a:rPr>
            <a:t>SOM</a:t>
          </a:r>
          <a:endParaRPr lang="ru-RU" dirty="0">
            <a:latin typeface="Aptos"/>
          </a:endParaRPr>
        </a:p>
      </dgm:t>
    </dgm:pt>
    <dgm:pt modelId="{0DCB4CAA-9744-C34D-8E25-760A0C09AD50}" type="parTrans" cxnId="{98294FDD-4434-D04E-A38F-8D5313E18DC7}">
      <dgm:prSet/>
      <dgm:spPr bwMode="auto"/>
      <dgm:t>
        <a:bodyPr/>
        <a:lstStyle/>
        <a:p>
          <a:pPr>
            <a:defRPr/>
          </a:pPr>
          <a:endParaRPr lang="ru-RU">
            <a:latin typeface="Aptos"/>
          </a:endParaRPr>
        </a:p>
      </dgm:t>
    </dgm:pt>
    <dgm:pt modelId="{62F4BF5E-8B86-1F45-BB5A-A1DCD470D081}" type="sibTrans" cxnId="{98294FDD-4434-D04E-A38F-8D5313E18DC7}">
      <dgm:prSet/>
      <dgm:spPr bwMode="auto"/>
      <dgm:t>
        <a:bodyPr/>
        <a:lstStyle/>
        <a:p>
          <a:pPr>
            <a:defRPr/>
          </a:pPr>
          <a:endParaRPr lang="ru-RU">
            <a:latin typeface="Aptos"/>
          </a:endParaRPr>
        </a:p>
      </dgm:t>
    </dgm:pt>
    <dgm:pt modelId="{D948C526-7EE7-E44D-BB5D-201E82D8E532}" type="pres">
      <dgm:prSet presAssocID="{4D9662C6-32E3-CA43-91C1-01744316CC81}" presName="Name0" presStyleCnt="0">
        <dgm:presLayoutVars>
          <dgm:chMax val="7"/>
          <dgm:resizeHandles val="exact"/>
        </dgm:presLayoutVars>
      </dgm:prSet>
      <dgm:spPr bwMode="auto"/>
    </dgm:pt>
    <dgm:pt modelId="{B957DEA5-0B25-B346-B1AB-9B550FEC6D18}" type="pres">
      <dgm:prSet presAssocID="{4D9662C6-32E3-CA43-91C1-01744316CC81}" presName="comp1" presStyleCnt="0"/>
      <dgm:spPr bwMode="auto"/>
    </dgm:pt>
    <dgm:pt modelId="{A308A42D-76B6-2C47-A023-80AE9221FE20}" type="pres">
      <dgm:prSet presAssocID="{4D9662C6-32E3-CA43-91C1-01744316CC81}" presName="circle1" presStyleLbl="node1" presStyleIdx="0" presStyleCnt="3" custLinFactY="1908" custLinFactNeighborX="-43067"/>
      <dgm:spPr bwMode="auto">
        <a:solidFill>
          <a:srgbClr val="1E6ACC"/>
        </a:solidFill>
      </dgm:spPr>
    </dgm:pt>
    <dgm:pt modelId="{E59CFDB7-B6FA-D249-BE42-4F25238CC713}" type="pres">
      <dgm:prSet presAssocID="{4D9662C6-32E3-CA43-91C1-01744316CC81}" presName="c1text" presStyleLbl="node1" presStyleIdx="0" presStyleCnt="3">
        <dgm:presLayoutVars>
          <dgm:bulletEnabled val="1"/>
        </dgm:presLayoutVars>
      </dgm:prSet>
      <dgm:spPr bwMode="auto"/>
    </dgm:pt>
    <dgm:pt modelId="{61DF17B0-1454-2440-A23C-CAD64395CC30}" type="pres">
      <dgm:prSet presAssocID="{4D9662C6-32E3-CA43-91C1-01744316CC81}" presName="comp2" presStyleCnt="0"/>
      <dgm:spPr bwMode="auto"/>
    </dgm:pt>
    <dgm:pt modelId="{E93B0AC0-7FEB-AF4F-B9F6-3FEB392EDA9B}" type="pres">
      <dgm:prSet presAssocID="{4D9662C6-32E3-CA43-91C1-01744316CC81}" presName="circle2" presStyleLbl="node1" presStyleIdx="1" presStyleCnt="3" custLinFactY="2544"/>
      <dgm:spPr bwMode="auto">
        <a:solidFill>
          <a:srgbClr val="317CFF"/>
        </a:solidFill>
      </dgm:spPr>
    </dgm:pt>
    <dgm:pt modelId="{67009AE5-3A23-8C45-B2C0-28D590813989}" type="pres">
      <dgm:prSet presAssocID="{4D9662C6-32E3-CA43-91C1-01744316CC81}" presName="c2text" presStyleLbl="node1" presStyleIdx="1" presStyleCnt="3">
        <dgm:presLayoutVars>
          <dgm:bulletEnabled val="1"/>
        </dgm:presLayoutVars>
      </dgm:prSet>
      <dgm:spPr bwMode="auto"/>
    </dgm:pt>
    <dgm:pt modelId="{B2B6A2A2-4D6D-B244-8572-66592D266338}" type="pres">
      <dgm:prSet presAssocID="{4D9662C6-32E3-CA43-91C1-01744316CC81}" presName="comp3" presStyleCnt="0"/>
      <dgm:spPr bwMode="auto"/>
    </dgm:pt>
    <dgm:pt modelId="{05965B9A-130C-AD48-977A-B80A202D6C58}" type="pres">
      <dgm:prSet presAssocID="{4D9662C6-32E3-CA43-91C1-01744316CC81}" presName="circle3" presStyleLbl="node1" presStyleIdx="2" presStyleCnt="3" custLinFactY="3816"/>
      <dgm:spPr bwMode="auto">
        <a:solidFill>
          <a:srgbClr val="5BA9FF"/>
        </a:solidFill>
        <a:ln w="12700" cap="flat" cmpd="sng" algn="ctr">
          <a:noFill/>
          <a:prstDash val="solid"/>
          <a:miter lim="800000"/>
        </a:ln>
      </dgm:spPr>
    </dgm:pt>
    <dgm:pt modelId="{C1FA8EA9-FD4D-7549-9903-49BE327330C2}" type="pres">
      <dgm:prSet presAssocID="{4D9662C6-32E3-CA43-91C1-01744316CC81}" presName="c3text" presStyleLbl="node1" presStyleIdx="2" presStyleCnt="3">
        <dgm:presLayoutVars>
          <dgm:bulletEnabled val="1"/>
        </dgm:presLayoutVars>
      </dgm:prSet>
      <dgm:spPr bwMode="auto"/>
    </dgm:pt>
  </dgm:ptLst>
  <dgm:cxnLst>
    <dgm:cxn modelId="{0AAFB50F-A147-964E-9385-CB51CDB4F982}" srcId="{4D9662C6-32E3-CA43-91C1-01744316CC81}" destId="{E909A965-9879-C344-BBA2-9CE00150632E}" srcOrd="0" destOrd="0" parTransId="{279A241D-8CEA-C746-9458-6DF219D91FC0}" sibTransId="{9027A234-F05B-264F-BC0E-386ED5CA64E5}"/>
    <dgm:cxn modelId="{5C5EE767-6A9E-B64C-9801-6E004FA310DB}" type="presOf" srcId="{7C35DBCB-D1C0-3740-A018-300A761F0E06}" destId="{67009AE5-3A23-8C45-B2C0-28D590813989}" srcOrd="1" destOrd="0" presId="urn:microsoft.com/office/officeart/2005/8/layout/venn2"/>
    <dgm:cxn modelId="{A754C179-A46C-6545-B1A7-81F319149229}" type="presOf" srcId="{8F1D5E23-D38E-B842-AFD6-6E17A6E98469}" destId="{C1FA8EA9-FD4D-7549-9903-49BE327330C2}" srcOrd="1" destOrd="0" presId="urn:microsoft.com/office/officeart/2005/8/layout/venn2"/>
    <dgm:cxn modelId="{98FC509C-6CD2-4249-993A-A91987A2FFD4}" type="presOf" srcId="{8F1D5E23-D38E-B842-AFD6-6E17A6E98469}" destId="{05965B9A-130C-AD48-977A-B80A202D6C58}" srcOrd="0" destOrd="0" presId="urn:microsoft.com/office/officeart/2005/8/layout/venn2"/>
    <dgm:cxn modelId="{424EB5AA-66D8-A847-BE9C-CA45494508B3}" type="presOf" srcId="{E909A965-9879-C344-BBA2-9CE00150632E}" destId="{E59CFDB7-B6FA-D249-BE42-4F25238CC713}" srcOrd="1" destOrd="0" presId="urn:microsoft.com/office/officeart/2005/8/layout/venn2"/>
    <dgm:cxn modelId="{840E2FAD-C70D-B142-8D11-138E44F2EF47}" srcId="{4D9662C6-32E3-CA43-91C1-01744316CC81}" destId="{7C35DBCB-D1C0-3740-A018-300A761F0E06}" srcOrd="1" destOrd="0" parTransId="{DB986FFB-FEF6-EA40-A09C-6F99A1C2C37B}" sibTransId="{66417AD0-8FA2-4547-8668-E917A34E34A5}"/>
    <dgm:cxn modelId="{2101B5B8-6279-6744-8C06-90F4051DF0BD}" type="presOf" srcId="{E909A965-9879-C344-BBA2-9CE00150632E}" destId="{A308A42D-76B6-2C47-A023-80AE9221FE20}" srcOrd="0" destOrd="0" presId="urn:microsoft.com/office/officeart/2005/8/layout/venn2"/>
    <dgm:cxn modelId="{76EF48BA-F13A-8F4C-9B27-21DD3AE5CB96}" type="presOf" srcId="{7C35DBCB-D1C0-3740-A018-300A761F0E06}" destId="{E93B0AC0-7FEB-AF4F-B9F6-3FEB392EDA9B}" srcOrd="0" destOrd="0" presId="urn:microsoft.com/office/officeart/2005/8/layout/venn2"/>
    <dgm:cxn modelId="{8BC220D5-0BC8-2243-AC70-940DE1C2B5A6}" type="presOf" srcId="{4D9662C6-32E3-CA43-91C1-01744316CC81}" destId="{D948C526-7EE7-E44D-BB5D-201E82D8E532}" srcOrd="0" destOrd="0" presId="urn:microsoft.com/office/officeart/2005/8/layout/venn2"/>
    <dgm:cxn modelId="{98294FDD-4434-D04E-A38F-8D5313E18DC7}" srcId="{4D9662C6-32E3-CA43-91C1-01744316CC81}" destId="{8F1D5E23-D38E-B842-AFD6-6E17A6E98469}" srcOrd="2" destOrd="0" parTransId="{0DCB4CAA-9744-C34D-8E25-760A0C09AD50}" sibTransId="{62F4BF5E-8B86-1F45-BB5A-A1DCD470D081}"/>
    <dgm:cxn modelId="{EF5B3262-1D0B-564D-9E93-45B804D06E35}" type="presParOf" srcId="{D948C526-7EE7-E44D-BB5D-201E82D8E532}" destId="{B957DEA5-0B25-B346-B1AB-9B550FEC6D18}" srcOrd="0" destOrd="0" presId="urn:microsoft.com/office/officeart/2005/8/layout/venn2"/>
    <dgm:cxn modelId="{74F5BD7C-7938-B94D-97BE-83A5C989545B}" type="presParOf" srcId="{B957DEA5-0B25-B346-B1AB-9B550FEC6D18}" destId="{A308A42D-76B6-2C47-A023-80AE9221FE20}" srcOrd="0" destOrd="0" presId="urn:microsoft.com/office/officeart/2005/8/layout/venn2"/>
    <dgm:cxn modelId="{4FB38EAF-35CC-3143-BF3E-89508CCF2D74}" type="presParOf" srcId="{B957DEA5-0B25-B346-B1AB-9B550FEC6D18}" destId="{E59CFDB7-B6FA-D249-BE42-4F25238CC713}" srcOrd="1" destOrd="0" presId="urn:microsoft.com/office/officeart/2005/8/layout/venn2"/>
    <dgm:cxn modelId="{6048C8D0-BEEF-5844-A9FD-BBE3E3CB6B58}" type="presParOf" srcId="{D948C526-7EE7-E44D-BB5D-201E82D8E532}" destId="{61DF17B0-1454-2440-A23C-CAD64395CC30}" srcOrd="1" destOrd="0" presId="urn:microsoft.com/office/officeart/2005/8/layout/venn2"/>
    <dgm:cxn modelId="{65794252-4523-8E4A-94B1-A70F835ABEBE}" type="presParOf" srcId="{61DF17B0-1454-2440-A23C-CAD64395CC30}" destId="{E93B0AC0-7FEB-AF4F-B9F6-3FEB392EDA9B}" srcOrd="0" destOrd="0" presId="urn:microsoft.com/office/officeart/2005/8/layout/venn2"/>
    <dgm:cxn modelId="{7AE1F7F4-9705-9142-97FC-2E43F1A17740}" type="presParOf" srcId="{61DF17B0-1454-2440-A23C-CAD64395CC30}" destId="{67009AE5-3A23-8C45-B2C0-28D590813989}" srcOrd="1" destOrd="0" presId="urn:microsoft.com/office/officeart/2005/8/layout/venn2"/>
    <dgm:cxn modelId="{F867518C-B3B2-6740-B8BD-7B727F346317}" type="presParOf" srcId="{D948C526-7EE7-E44D-BB5D-201E82D8E532}" destId="{B2B6A2A2-4D6D-B244-8572-66592D266338}" srcOrd="2" destOrd="0" presId="urn:microsoft.com/office/officeart/2005/8/layout/venn2"/>
    <dgm:cxn modelId="{22C9738E-4D36-3E44-9F1E-D1B21820FB59}" type="presParOf" srcId="{B2B6A2A2-4D6D-B244-8572-66592D266338}" destId="{05965B9A-130C-AD48-977A-B80A202D6C58}" srcOrd="0" destOrd="0" presId="urn:microsoft.com/office/officeart/2005/8/layout/venn2"/>
    <dgm:cxn modelId="{C5FEF918-264F-8644-B8FC-CDC7730F08EC}" type="presParOf" srcId="{B2B6A2A2-4D6D-B244-8572-66592D266338}" destId="{C1FA8EA9-FD4D-7549-9903-49BE327330C2}" srcOrd="1" destOrd="0" presId="urn:microsoft.com/office/officeart/2005/8/layout/venn2"/>
  </dgm:cxnLst>
  <dgm:bg>
    <a:noFill/>
  </dgm:bg>
  <dgm:whole>
    <a:ln>
      <a:noFill/>
      <a:miter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A42D-76B6-2C47-A023-80AE9221FE20}">
      <dsp:nvSpPr>
        <dsp:cNvPr id="0" name=""/>
        <dsp:cNvSpPr/>
      </dsp:nvSpPr>
      <dsp:spPr bwMode="auto">
        <a:xfrm>
          <a:off x="0" y="0"/>
          <a:ext cx="3666222" cy="3666222"/>
        </a:xfrm>
        <a:prstGeom prst="ellipse">
          <a:avLst/>
        </a:prstGeom>
        <a:solidFill>
          <a:srgbClr val="1E6ACC"/>
        </a:solidFill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>
              <a:latin typeface="Aptos"/>
            </a:rPr>
            <a:t>TAM</a:t>
          </a:r>
          <a:endParaRPr lang="ru-RU" sz="1800" kern="1200">
            <a:latin typeface="Aptos"/>
          </a:endParaRPr>
        </a:p>
      </dsp:txBody>
      <dsp:txXfrm>
        <a:off x="1192438" y="183311"/>
        <a:ext cx="1281344" cy="549933"/>
      </dsp:txXfrm>
    </dsp:sp>
    <dsp:sp modelId="{E93B0AC0-7FEB-AF4F-B9F6-3FEB392EDA9B}">
      <dsp:nvSpPr>
        <dsp:cNvPr id="0" name=""/>
        <dsp:cNvSpPr/>
      </dsp:nvSpPr>
      <dsp:spPr bwMode="auto">
        <a:xfrm>
          <a:off x="558178" y="916555"/>
          <a:ext cx="2749666" cy="2749666"/>
        </a:xfrm>
        <a:prstGeom prst="ellipse">
          <a:avLst/>
        </a:prstGeom>
        <a:solidFill>
          <a:srgbClr val="317CFF"/>
        </a:solidFill>
        <a:ln w="25400" cap="flat" cmpd="sng" algn="ctr">
          <a:noFill/>
          <a:prstDash val="solid"/>
          <a:bevel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 dirty="0">
              <a:latin typeface="Aptos"/>
            </a:rPr>
            <a:t>SAM</a:t>
          </a:r>
          <a:endParaRPr lang="ru-RU" sz="1800" kern="1200" dirty="0">
            <a:latin typeface="Aptos"/>
          </a:endParaRPr>
        </a:p>
      </dsp:txBody>
      <dsp:txXfrm>
        <a:off x="1292339" y="1088409"/>
        <a:ext cx="1281344" cy="515562"/>
      </dsp:txXfrm>
    </dsp:sp>
    <dsp:sp modelId="{05965B9A-130C-AD48-977A-B80A202D6C58}">
      <dsp:nvSpPr>
        <dsp:cNvPr id="0" name=""/>
        <dsp:cNvSpPr/>
      </dsp:nvSpPr>
      <dsp:spPr bwMode="auto">
        <a:xfrm>
          <a:off x="1016455" y="1833111"/>
          <a:ext cx="1833111" cy="1833111"/>
        </a:xfrm>
        <a:prstGeom prst="ellipse">
          <a:avLst/>
        </a:prstGeom>
        <a:solidFill>
          <a:srgbClr val="5BA9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 dirty="0">
              <a:latin typeface="Aptos"/>
            </a:rPr>
            <a:t>SOM</a:t>
          </a:r>
          <a:endParaRPr lang="ru-RU" sz="1800" kern="1200" dirty="0">
            <a:latin typeface="Aptos"/>
          </a:endParaRPr>
        </a:p>
      </dsp:txBody>
      <dsp:txXfrm>
        <a:off x="1284908" y="2291388"/>
        <a:ext cx="1296205" cy="916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f9b35e7e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07" name="Google Shape;107;g3df9b35e7e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f9b35e7e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13" name="Google Shape;113;g3df9b35e7e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f9b35e7e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19" name="Google Shape;119;g3df9b35e7e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f9b35e7e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25" name="Google Shape;125;g3df9b35e7e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f9b35e7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9" name="Google Shape;59;g3df9b35e7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f9b35e7e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65" name="Google Shape;65;g3df9b35e7e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f9b35e7e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71" name="Google Shape;71;g3df9b35e7e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f9b35e7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77" name="Google Shape;77;g3df9b35e7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f9b35e7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83" name="Google Shape;83;g3df9b35e7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f9b35e7e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89" name="Google Shape;89;g3df9b35e7e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f9b35e7e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95" name="Google Shape;95;g3df9b35e7e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f9b35e7e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101" name="Google Shape;101;g3df9b35e7e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lumakov.anton@yandex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smartranking.ru/ru/analytics/hrtech/optimizaciya-avtomatizaciya-ekosistemy-kak-kompanii-na-rynke-hrtech-zavershili-2025-god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flipH="1">
            <a:off x="678921" y="3191400"/>
            <a:ext cx="11826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25" tIns="25100" rIns="50225" bIns="251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38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ПРОЕКТ</a:t>
            </a:r>
            <a:endParaRPr sz="1069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/>
          <p:nvPr/>
        </p:nvSpPr>
        <p:spPr>
          <a:xfrm flipH="1">
            <a:off x="678800" y="3564268"/>
            <a:ext cx="80589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25" tIns="25100" rIns="50225" bIns="251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96" b="1" dirty="0">
                <a:solidFill>
                  <a:srgbClr val="010F53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Отклик</a:t>
            </a:r>
            <a:endParaRPr sz="1069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678800" y="4273880"/>
            <a:ext cx="8058900" cy="72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25" tIns="25100" rIns="50225" bIns="25100" anchor="t" anchorCtr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диагностики и анализа выгорания волонтеров.</a:t>
            </a:r>
            <a:endParaRPr lang="ru-RU" sz="1600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Глумаков Антон</a:t>
            </a:r>
          </a:p>
          <a:p>
            <a:pPr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Маринченко Антон</a:t>
            </a:r>
            <a:endParaRPr lang="ru-RU" sz="12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РосНОУ.проф">
            <a:extLst>
              <a:ext uri="{FF2B5EF4-FFF2-40B4-BE49-F238E27FC236}">
                <a16:creationId xmlns:a16="http://schemas.microsoft.com/office/drawing/2014/main" id="{B2B6655E-5937-F687-01D2-641D35A2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141821"/>
            <a:ext cx="2404158" cy="16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FE607DC-C1C5-87CB-4745-B8534EAB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44" y="141821"/>
            <a:ext cx="2143545" cy="16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83238-63FD-B69D-4170-864BFEFD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ЮНИТ-ЭКОНОМИКА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4A75B01-71B0-CF05-AA15-B4C787CCC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22903"/>
              </p:ext>
            </p:extLst>
          </p:nvPr>
        </p:nvGraphicFramePr>
        <p:xfrm>
          <a:off x="311150" y="1306195"/>
          <a:ext cx="8521700" cy="3108960"/>
        </p:xfrm>
        <a:graphic>
          <a:graphicData uri="http://schemas.openxmlformats.org/drawingml/2006/table">
            <a:tbl>
              <a:tblPr/>
              <a:tblGrid>
                <a:gridCol w="4482513">
                  <a:extLst>
                    <a:ext uri="{9D8B030D-6E8A-4147-A177-3AD203B41FA5}">
                      <a16:colId xmlns:a16="http://schemas.microsoft.com/office/drawing/2014/main" val="3502985114"/>
                    </a:ext>
                  </a:extLst>
                </a:gridCol>
                <a:gridCol w="4039187">
                  <a:extLst>
                    <a:ext uri="{9D8B030D-6E8A-4147-A177-3AD203B41FA5}">
                      <a16:colId xmlns:a16="http://schemas.microsoft.com/office/drawing/2014/main" val="2522641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08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 (Выручка с юнита за год)</a:t>
                      </a:r>
                      <a:endParaRPr lang="ru-RU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 руб.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6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 (</a:t>
                      </a:r>
                      <a:r>
                        <a:rPr lang="ru-RU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привлечения юнита)</a:t>
                      </a:r>
                      <a:endParaRPr lang="ru-RU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~500 руб.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78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COGS (Затраты на обслуживание юнита)</a:t>
                      </a:r>
                      <a:endParaRPr lang="ru-RU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 руб.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10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 Margin (</a:t>
                      </a:r>
                      <a:r>
                        <a:rPr lang="ru-RU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Маржа с юнита)</a:t>
                      </a:r>
                      <a:endParaRPr lang="ru-RU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28 500 руб.</a:t>
                      </a:r>
                      <a:endParaRPr lang="ru-RU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00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 / CAC Ratio</a:t>
                      </a:r>
                      <a:endParaRPr lang="en-US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14300"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: 1</a:t>
                      </a:r>
                      <a:endParaRPr lang="ru-RU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52400" marB="15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240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3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297025" y="306539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sz="44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04A2C6FF-49E6-DC08-015D-6B1C645E7999}"/>
              </a:ext>
            </a:extLst>
          </p:cNvPr>
          <p:cNvSpPr txBox="1"/>
          <p:nvPr/>
        </p:nvSpPr>
        <p:spPr bwMode="auto">
          <a:xfrm>
            <a:off x="438453" y="2111853"/>
            <a:ext cx="3316343" cy="16262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80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Исследование и дизайн</a:t>
            </a:r>
            <a:endParaRPr sz="1600" i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defRPr/>
            </a:pP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0-3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мес</a:t>
            </a: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.,  </a:t>
            </a: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500 000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руб</a:t>
            </a:r>
            <a:endParaRPr sz="1600" b="1" i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C37743E7-F651-BCB0-7A60-02833EDB844A}"/>
              </a:ext>
            </a:extLst>
          </p:cNvPr>
          <p:cNvSpPr txBox="1"/>
          <p:nvPr/>
        </p:nvSpPr>
        <p:spPr bwMode="auto">
          <a:xfrm>
            <a:off x="3625715" y="2111853"/>
            <a:ext cx="3467485" cy="1626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80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Прототип бота и сбор данных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defRPr/>
            </a:pP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3-6</a:t>
            </a: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мес</a:t>
            </a: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., </a:t>
            </a: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1,2 млн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руб</a:t>
            </a:r>
            <a:endParaRPr sz="1600" b="1" i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EB8F2FF1-10EF-A185-4942-8F1BDE754BED}"/>
              </a:ext>
            </a:extLst>
          </p:cNvPr>
          <p:cNvSpPr txBox="1"/>
          <p:nvPr/>
        </p:nvSpPr>
        <p:spPr bwMode="auto">
          <a:xfrm>
            <a:off x="6964118" y="2132356"/>
            <a:ext cx="3482858" cy="1626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ML-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модель и 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dashboard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defRPr/>
            </a:pP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6-10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мес</a:t>
            </a: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., 2</a:t>
            </a: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</a:t>
            </a: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8</a:t>
            </a: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млн 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руб</a:t>
            </a:r>
            <a:endParaRPr sz="1600" b="1" i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6" name="TextBox 40">
            <a:extLst>
              <a:ext uri="{FF2B5EF4-FFF2-40B4-BE49-F238E27FC236}">
                <a16:creationId xmlns:a16="http://schemas.microsoft.com/office/drawing/2014/main" id="{E9456E75-8BB6-E544-9220-BBA57C8BE351}"/>
              </a:ext>
            </a:extLst>
          </p:cNvPr>
          <p:cNvSpPr txBox="1"/>
          <p:nvPr/>
        </p:nvSpPr>
        <p:spPr bwMode="auto">
          <a:xfrm>
            <a:off x="3410619" y="3934192"/>
            <a:ext cx="3316343" cy="17489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80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Пилотное внедрение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defRPr/>
            </a:pP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10-14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мес</a:t>
            </a:r>
            <a:r>
              <a:rPr lang="en-US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., </a:t>
            </a:r>
            <a:r>
              <a:rPr lang="ru-RU" sz="1600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1,5 млн </a:t>
            </a:r>
            <a:r>
              <a:rPr lang="en-US" sz="1600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руб</a:t>
            </a:r>
            <a:endParaRPr lang="ru-RU" sz="1600" b="1" i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3F8DE71-18F0-F0DD-826C-743E721F690E}"/>
              </a:ext>
            </a:extLst>
          </p:cNvPr>
          <p:cNvSpPr txBox="1"/>
          <p:nvPr/>
        </p:nvSpPr>
        <p:spPr bwMode="auto">
          <a:xfrm>
            <a:off x="439734" y="1531675"/>
            <a:ext cx="590912" cy="4572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3839"/>
              </a:lnSpc>
              <a:defRPr/>
            </a:pP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rPr>
              <a:t>01</a:t>
            </a:r>
            <a:endParaRPr sz="2800" b="1" dirty="0">
              <a:solidFill>
                <a:srgbClr val="010F53"/>
              </a:solidFill>
              <a:latin typeface="Times New Roman" panose="02020603050405020304" pitchFamily="18" charset="0"/>
              <a:ea typeface="Gilroy Bold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36EEF-4054-2F64-70DF-6CCC2ADFDD80}"/>
              </a:ext>
            </a:extLst>
          </p:cNvPr>
          <p:cNvSpPr txBox="1"/>
          <p:nvPr/>
        </p:nvSpPr>
        <p:spPr bwMode="auto">
          <a:xfrm>
            <a:off x="4270419" y="1531675"/>
            <a:ext cx="522977" cy="4572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3839"/>
              </a:lnSpc>
              <a:defRPr/>
            </a:pP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rPr>
              <a:t>02</a:t>
            </a:r>
            <a:endParaRPr sz="2800" b="1" dirty="0">
              <a:solidFill>
                <a:srgbClr val="010F53"/>
              </a:solidFill>
              <a:latin typeface="Times New Roman" panose="02020603050405020304" pitchFamily="18" charset="0"/>
              <a:ea typeface="Gilroy Bold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4E1B268-9DB9-BA22-A192-AA1F8E55D8C1}"/>
              </a:ext>
            </a:extLst>
          </p:cNvPr>
          <p:cNvSpPr txBox="1"/>
          <p:nvPr/>
        </p:nvSpPr>
        <p:spPr bwMode="auto">
          <a:xfrm>
            <a:off x="7824218" y="1531675"/>
            <a:ext cx="568570" cy="4572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3839"/>
              </a:lnSpc>
              <a:defRPr/>
            </a:pP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rPr>
              <a:t>03</a:t>
            </a:r>
            <a:endParaRPr sz="2800" b="1" dirty="0">
              <a:solidFill>
                <a:srgbClr val="010F53"/>
              </a:solidFill>
              <a:latin typeface="Times New Roman" panose="02020603050405020304" pitchFamily="18" charset="0"/>
              <a:ea typeface="Gilroy Bold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454A5FB-109D-842F-C5D8-C823F5B15BBC}"/>
              </a:ext>
            </a:extLst>
          </p:cNvPr>
          <p:cNvSpPr txBox="1"/>
          <p:nvPr/>
        </p:nvSpPr>
        <p:spPr bwMode="auto">
          <a:xfrm>
            <a:off x="4427964" y="3403828"/>
            <a:ext cx="640827" cy="45721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3839"/>
              </a:lnSpc>
              <a:defRPr/>
            </a:pP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rPr>
              <a:t>04</a:t>
            </a:r>
            <a:endParaRPr sz="2800" b="1" dirty="0">
              <a:solidFill>
                <a:srgbClr val="010F53"/>
              </a:solidFill>
              <a:latin typeface="Times New Roman" panose="02020603050405020304" pitchFamily="18" charset="0"/>
              <a:ea typeface="Gilroy Bold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D4F06-8E6C-A66B-0852-802A76A6085D}"/>
              </a:ext>
            </a:extLst>
          </p:cNvPr>
          <p:cNvSpPr txBox="1"/>
          <p:nvPr/>
        </p:nvSpPr>
        <p:spPr>
          <a:xfrm>
            <a:off x="5930061" y="4404836"/>
            <a:ext cx="25442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Итоговый бюджет проекта:</a:t>
            </a:r>
          </a:p>
          <a:p>
            <a:r>
              <a:rPr lang="ru-RU" b="1" i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6 млн </a:t>
            </a:r>
            <a:r>
              <a:rPr lang="ru-RU" b="1" i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руб</a:t>
            </a:r>
            <a:endParaRPr lang="ru-RU" b="1" i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286175" y="306539"/>
            <a:ext cx="5598455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134856561">
            <a:extLst>
              <a:ext uri="{FF2B5EF4-FFF2-40B4-BE49-F238E27FC236}">
                <a16:creationId xmlns:a16="http://schemas.microsoft.com/office/drawing/2014/main" id="{F1EABCD1-A051-E405-CD03-1F8197B7894F}"/>
              </a:ext>
            </a:extLst>
          </p:cNvPr>
          <p:cNvSpPr/>
          <p:nvPr/>
        </p:nvSpPr>
        <p:spPr bwMode="auto">
          <a:xfrm>
            <a:off x="540263" y="1326542"/>
            <a:ext cx="1852818" cy="1828516"/>
          </a:xfrm>
          <a:prstGeom prst="roundRect">
            <a:avLst>
              <a:gd name="adj" fmla="val 5347"/>
            </a:avLst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3" name="Скругленный прямоугольник 1134856561">
            <a:extLst>
              <a:ext uri="{FF2B5EF4-FFF2-40B4-BE49-F238E27FC236}">
                <a16:creationId xmlns:a16="http://schemas.microsoft.com/office/drawing/2014/main" id="{74E54C21-EA3B-439B-EF47-9DC3EAA1CFBF}"/>
              </a:ext>
            </a:extLst>
          </p:cNvPr>
          <p:cNvSpPr/>
          <p:nvPr/>
        </p:nvSpPr>
        <p:spPr bwMode="auto">
          <a:xfrm>
            <a:off x="3328720" y="1326541"/>
            <a:ext cx="1852818" cy="1828515"/>
          </a:xfrm>
          <a:prstGeom prst="roundRect">
            <a:avLst>
              <a:gd name="adj" fmla="val 5347"/>
            </a:avLst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D2C1754D-DD12-4FD9-FC1A-7FC16DC908E4}"/>
              </a:ext>
            </a:extLst>
          </p:cNvPr>
          <p:cNvSpPr txBox="1"/>
          <p:nvPr/>
        </p:nvSpPr>
        <p:spPr bwMode="auto">
          <a:xfrm>
            <a:off x="3048074" y="3192453"/>
            <a:ext cx="2212238" cy="1951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Глумаков Антон Петрович</a:t>
            </a:r>
          </a:p>
          <a:p>
            <a:pPr>
              <a:lnSpc>
                <a:spcPts val="2160"/>
              </a:lnSpc>
              <a:defRPr/>
            </a:pPr>
            <a:r>
              <a:rPr lang="ru-RU" sz="16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Руководитель проекта</a:t>
            </a:r>
            <a:endParaRPr lang="ru-RU" sz="16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60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Опыт научной деятельности 1 год,</a:t>
            </a:r>
          </a:p>
          <a:p>
            <a:pPr algn="l">
              <a:lnSpc>
                <a:spcPts val="2160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Основ технологического предпринимательства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28976EF-F98E-F8C6-DCCA-EDBE5E338E7A}"/>
              </a:ext>
            </a:extLst>
          </p:cNvPr>
          <p:cNvSpPr txBox="1"/>
          <p:nvPr/>
        </p:nvSpPr>
        <p:spPr bwMode="auto">
          <a:xfrm>
            <a:off x="5884630" y="3192453"/>
            <a:ext cx="2508572" cy="1388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59"/>
              </a:lnSpc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Маринченко Антон Олегович</a:t>
            </a:r>
            <a:endParaRPr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59"/>
              </a:lnSpc>
              <a:defRPr/>
            </a:pPr>
            <a:r>
              <a:rPr lang="ru-RU" sz="1600" b="1" i="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Разработчик ПО</a:t>
            </a:r>
            <a:endParaRPr sz="1600" i="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59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Опыт в 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IT-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сфере 7 лет,</a:t>
            </a:r>
          </a:p>
          <a:p>
            <a:pPr algn="l">
              <a:lnSpc>
                <a:spcPts val="2159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предпринимательская деятельность 5 лет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029E7143-D7DA-6505-9138-D7BDAFD5C2CC}"/>
              </a:ext>
            </a:extLst>
          </p:cNvPr>
          <p:cNvSpPr txBox="1"/>
          <p:nvPr/>
        </p:nvSpPr>
        <p:spPr bwMode="auto">
          <a:xfrm>
            <a:off x="252857" y="3277136"/>
            <a:ext cx="2427629" cy="1394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59"/>
              </a:lnSpc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Фадеев Дмитрий Сергеевич</a:t>
            </a:r>
            <a:endParaRPr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59"/>
              </a:lnSpc>
              <a:defRPr/>
            </a:pPr>
            <a:r>
              <a:rPr lang="ru-RU" sz="16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Научный руководитель,</a:t>
            </a:r>
          </a:p>
          <a:p>
            <a:pPr algn="l">
              <a:lnSpc>
                <a:spcPts val="2159"/>
              </a:lnSpc>
              <a:defRPr/>
            </a:pPr>
            <a:r>
              <a:rPr lang="ru-RU" sz="16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Психолог-эксперт</a:t>
            </a:r>
          </a:p>
          <a:p>
            <a:pPr algn="l">
              <a:lnSpc>
                <a:spcPts val="2159"/>
              </a:lnSpc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Опыт научной деятельности 15 лет</a:t>
            </a:r>
            <a:endParaRPr lang="ru-RU" sz="16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1134856561">
            <a:extLst>
              <a:ext uri="{FF2B5EF4-FFF2-40B4-BE49-F238E27FC236}">
                <a16:creationId xmlns:a16="http://schemas.microsoft.com/office/drawing/2014/main" id="{9B0D530A-5C48-6C47-C0B5-AD2F07CEA49F}"/>
              </a:ext>
            </a:extLst>
          </p:cNvPr>
          <p:cNvSpPr/>
          <p:nvPr/>
        </p:nvSpPr>
        <p:spPr bwMode="auto">
          <a:xfrm>
            <a:off x="6047715" y="1326542"/>
            <a:ext cx="1922280" cy="1847188"/>
          </a:xfrm>
          <a:prstGeom prst="roundRect">
            <a:avLst>
              <a:gd name="adj" fmla="val 5347"/>
            </a:avLst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221250" y="396614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 акселератор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24"/>
          <p:cNvSpPr txBox="1"/>
          <p:nvPr/>
        </p:nvSpPr>
        <p:spPr>
          <a:xfrm>
            <a:off x="221249" y="1266274"/>
            <a:ext cx="8642093" cy="368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исследование на 24 студентах-волонтерах РосНОУ,результат: у 45,8% волонтеров выявлен высокий уровень эмоционального истощения и низкий уровень саморегуляции,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метод: </a:t>
            </a:r>
            <a:r>
              <a:rPr lang="en-US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MBI-</a:t>
            </a: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Диагностика уровней выгорания по </a:t>
            </a:r>
            <a:r>
              <a:rPr lang="ru-RU" sz="1800" dirty="0" err="1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адаптации Н.В. Водопьяновой) – самая популярная диагностика выгорания.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Методика измерения социального интеллекта Г.В. </a:t>
            </a:r>
            <a:r>
              <a:rPr lang="ru-RU" sz="1800" dirty="0" err="1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Резапкиной</a:t>
            </a: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проблему, анализ и сегментация ЦА, анализ и расчет рынка, формирование бизнес-модели, проведены финансовые расчеты, сформирована команда, разработана дорожная карта проекта, проведен анализ конкурентов.</a:t>
            </a:r>
            <a:endParaRPr sz="18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266700" y="792826"/>
            <a:ext cx="7467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 dirty="0">
                <a:solidFill>
                  <a:srgbClr val="010F53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СПАСИБО         </a:t>
            </a:r>
            <a:endParaRPr lang="en-US" sz="6000" b="1" dirty="0">
              <a:solidFill>
                <a:srgbClr val="010F53"/>
              </a:solidFill>
              <a:latin typeface="Times New Roman" panose="02020603050405020304" pitchFamily="18" charset="0"/>
              <a:ea typeface="Arial Black"/>
              <a:cs typeface="Times New Roman" panose="02020603050405020304" pitchFamily="18" charset="0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 dirty="0">
                <a:solidFill>
                  <a:srgbClr val="010F53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ЗА ВНИМАНИЕ</a:t>
            </a:r>
            <a:endParaRPr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131884" y="2916965"/>
            <a:ext cx="825597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Глумаков Антон Петрович </a:t>
            </a: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Телефон:89772729477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TG/VK</a:t>
            </a: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@glumakovtoxa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glumakov.anton@yandex.ru</a:t>
            </a:r>
            <a:endParaRPr lang="ru-RU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ПОДПИСЫВАЙТЕСЬ, ЧТОБЫ СТАТЬ ПЕРВЫМ ПИЛОТНЫМ ВУЗом ИЛИ ИНВЕСТОРОМ!</a:t>
            </a:r>
            <a:endParaRPr b="1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07825" y="252425"/>
            <a:ext cx="84975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05224" y="987125"/>
            <a:ext cx="8497500" cy="3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F53"/>
              </a:buClr>
              <a:buSzPts val="1800"/>
              <a:buChar char="•"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Пользователь: Руководитель </a:t>
            </a:r>
            <a:r>
              <a:rPr lang="en-US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HR-</a:t>
            </a: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F53"/>
              </a:buClr>
              <a:buSzPts val="1800"/>
              <a:buChar char="•"/>
            </a:pPr>
            <a:r>
              <a:rPr lang="ru-RU" sz="18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текучка кадров в связи с выгоранием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F53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потеря волонтеров, </a:t>
            </a:r>
            <a:r>
              <a:rPr lang="ru-RU" sz="18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срыв социальных проектов</a:t>
            </a:r>
            <a:br>
              <a:rPr lang="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" sz="18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F53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45,8% волонтёров с высоким уровнем эмоционального истощения наблюдается низкая саморегуляция. Выгорание замечают постфактум, когда волонтёр уже ушёл</a:t>
            </a:r>
            <a:endParaRPr lang="ru-RU" sz="2800" dirty="0">
              <a:solidFill>
                <a:srgbClr val="010F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lnSpc>
                <a:spcPct val="114999"/>
              </a:lnSpc>
              <a:defRPr/>
            </a:pPr>
            <a:endParaRPr lang="ru-RU" sz="18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defRPr/>
            </a:pP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45,8% – корреляция низкой саморегуляции и выгорания (исследование РосНОУ, N=24, 2025)</a:t>
            </a:r>
            <a:b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 млн волонтёров в РФ (2025,</a:t>
            </a:r>
            <a:r>
              <a:rPr lang="en-US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94% с 2023 года)</a:t>
            </a:r>
            <a:b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&lt;10% волонтёров регулярно посещают психолога</a:t>
            </a:r>
            <a:b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психолог на 600 – норма, фактически 1:800–1200</a:t>
            </a:r>
            <a:b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вузов с волонтёрскими корпусами от 300 человек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10F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" name="Прямоугольник с двумя скругленными соседними углами 1224087194">
            <a:extLst>
              <a:ext uri="{FF2B5EF4-FFF2-40B4-BE49-F238E27FC236}">
                <a16:creationId xmlns:a16="http://schemas.microsoft.com/office/drawing/2014/main" id="{153AC169-1287-AF98-C9A0-81CB82A63514}"/>
              </a:ext>
            </a:extLst>
          </p:cNvPr>
          <p:cNvSpPr/>
          <p:nvPr/>
        </p:nvSpPr>
        <p:spPr bwMode="auto">
          <a:xfrm flipH="1">
            <a:off x="6683610" y="61547"/>
            <a:ext cx="2055166" cy="1679330"/>
          </a:xfrm>
          <a:prstGeom prst="round2SameRect">
            <a:avLst>
              <a:gd name="adj1" fmla="val 5955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53725" y="274075"/>
            <a:ext cx="83865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53725" y="1143734"/>
            <a:ext cx="5950200" cy="3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чат бот + </a:t>
            </a:r>
            <a:r>
              <a:rPr lang="en-US" sz="28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AI </a:t>
            </a: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прогнозная аналитика + </a:t>
            </a:r>
            <a:r>
              <a:rPr lang="en-US" sz="28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Smart Dashboard </a:t>
            </a:r>
            <a:r>
              <a:rPr lang="ru-RU" sz="2800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для профилактики выгорания волонтеров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Цена лицензии(базовый тариф): </a:t>
            </a:r>
            <a:r>
              <a:rPr lang="en-US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500руб. На волонтер-</a:t>
            </a:r>
            <a:r>
              <a:rPr lang="ru-RU" b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мес</a:t>
            </a:r>
            <a:endParaRPr lang="ru-RU" b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 </a:t>
            </a:r>
            <a:r>
              <a:rPr lang="en-US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VR-</a:t>
            </a: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модулем(для корпоративных клиентов): 5000руб за волонтер-</a:t>
            </a:r>
            <a:r>
              <a:rPr lang="ru-RU" b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мес</a:t>
            </a:r>
            <a:endParaRPr lang="en-US" b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Минимальный чек на ВУЗ(50 волонтеров): 900 000 </a:t>
            </a:r>
            <a:r>
              <a:rPr lang="ru-RU" b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руб</a:t>
            </a:r>
            <a:r>
              <a:rPr lang="en-US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год. (РосНОУ, базовый тариф)</a:t>
            </a:r>
          </a:p>
          <a:p>
            <a:pPr lvl="1">
              <a:defRPr/>
            </a:pPr>
            <a:endParaRPr lang="ru-RU" b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Снижение выгорания за 8 недель на 30%</a:t>
            </a:r>
          </a:p>
          <a:p>
            <a:pPr lvl="1"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Снижение текучести волонтеров на 25%</a:t>
            </a:r>
          </a:p>
          <a:p>
            <a:pPr lvl="1"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Прогноз кризиса у волонтеров за 3 недели</a:t>
            </a:r>
          </a:p>
          <a:p>
            <a:pPr>
              <a:defRPr/>
            </a:pPr>
            <a:endParaRPr lang="ru-RU" b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Преимущества:</a:t>
            </a:r>
            <a:r>
              <a:rPr lang="en-US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AI-</a:t>
            </a:r>
            <a:r>
              <a:rPr lang="ru-RU" b="1" dirty="0" err="1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предикция</a:t>
            </a: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выгорания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Прогноз за 3 недели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Анонимность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Адаптация под волонтера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10F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256E67-AA52-CC34-2ED1-17D720A9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03925" y="519166"/>
            <a:ext cx="2834226" cy="15471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8FE39-0369-994E-D02C-02A096D50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7704" y="2369872"/>
            <a:ext cx="2343367" cy="2254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86175" y="328189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86175" y="1062888"/>
            <a:ext cx="8321700" cy="40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 представляет собой B2B/B2G </a:t>
            </a:r>
            <a:r>
              <a:rPr lang="ru-RU" sz="1600" dirty="0" err="1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SaaS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-платформу, объединяющую VK-бота с AI-семантическим анализом речи для ежедневного мониторинга эмоционального состояния волонтера на основе анализа текстовых сообщений (тиражирование методик </a:t>
            </a:r>
            <a:r>
              <a:rPr lang="ru-RU" sz="1600" dirty="0" err="1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Резапкиной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цифровом формате). 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включает персонализированные рекомендации техник саморегуляции (дыхание «Квадрат», техника «Стоп-кран», упражнение «5-4-3-2-1»), встроенные в диалог бота в текстовом формате с опцией аудио-сопровождения. Smart </a:t>
            </a:r>
            <a:r>
              <a:rPr lang="ru-RU" sz="1600" dirty="0" err="1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руководителя обеспечивает аналитику рисков в волонтерском коллективе и прогноз выгорания за 2-3 недели до критической фазы. VR-тренажеры продаются как отдельный загружаемый модуль (DLC) только для корпоративных клиентов от 500 волонтеров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367657" y="130013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8BA89-E52E-82DB-558B-23A8BEC0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6705" y="1497798"/>
            <a:ext cx="2154725" cy="13247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30297-2964-3242-3116-DF83CC501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02445" y="1561474"/>
            <a:ext cx="2097637" cy="11450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8EAA75-4321-B18A-B359-91C4703C8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89467" y="1497797"/>
            <a:ext cx="1390755" cy="1337991"/>
          </a:xfrm>
          <a:prstGeom prst="rect">
            <a:avLst/>
          </a:prstGeom>
        </p:spPr>
      </p:pic>
      <p:pic>
        <p:nvPicPr>
          <p:cNvPr id="5" name="Picture 16" descr="Стрелка направления – Бесплатные иконки: стрелы">
            <a:extLst>
              <a:ext uri="{FF2B5EF4-FFF2-40B4-BE49-F238E27FC236}">
                <a16:creationId xmlns:a16="http://schemas.microsoft.com/office/drawing/2014/main" id="{D7DFEEEF-4E11-4EA2-B927-79480AF1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52" y="1965726"/>
            <a:ext cx="271341" cy="2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Стрелка направления – Бесплатные иконки: стрелы">
            <a:extLst>
              <a:ext uri="{FF2B5EF4-FFF2-40B4-BE49-F238E27FC236}">
                <a16:creationId xmlns:a16="http://schemas.microsoft.com/office/drawing/2014/main" id="{A2E4431B-2191-9553-5CDE-8BE0F09F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82" y="1965726"/>
            <a:ext cx="289385" cy="2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7CC1C-E630-2AF3-32D0-0FBBD4C973FA}"/>
              </a:ext>
            </a:extLst>
          </p:cNvPr>
          <p:cNvSpPr txBox="1"/>
          <p:nvPr/>
        </p:nvSpPr>
        <p:spPr>
          <a:xfrm>
            <a:off x="4095971" y="-188049"/>
            <a:ext cx="50971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Семантический анализ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выгорания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ДОБРО.РФ+ доступ к закрытой волонтерской базе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en-US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анализа+</a:t>
            </a:r>
            <a:r>
              <a:rPr lang="en-US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прогноза+ дашборда в одном продукте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2EDD5CA-C14A-7FAE-A99E-E30D8B388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81955"/>
              </p:ext>
            </p:extLst>
          </p:nvPr>
        </p:nvGraphicFramePr>
        <p:xfrm>
          <a:off x="0" y="2993327"/>
          <a:ext cx="9144000" cy="214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329">
                  <a:extLst>
                    <a:ext uri="{9D8B030D-6E8A-4147-A177-3AD203B41FA5}">
                      <a16:colId xmlns:a16="http://schemas.microsoft.com/office/drawing/2014/main" val="1584466062"/>
                    </a:ext>
                  </a:extLst>
                </a:gridCol>
                <a:gridCol w="1629623">
                  <a:extLst>
                    <a:ext uri="{9D8B030D-6E8A-4147-A177-3AD203B41FA5}">
                      <a16:colId xmlns:a16="http://schemas.microsoft.com/office/drawing/2014/main" val="2238451483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68327148"/>
                    </a:ext>
                  </a:extLst>
                </a:gridCol>
              </a:tblGrid>
              <a:tr h="13964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 </a:t>
                      </a:r>
                    </a:p>
                  </a:txBody>
                  <a:tcPr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</a:p>
                  </a:txBody>
                  <a:tcPr>
                    <a:solidFill>
                      <a:srgbClr val="010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33010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RuBERT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Семантический анализ открытых ответов, выявление маркеров истощения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019979"/>
                  </a:ext>
                </a:extLst>
              </a:tr>
              <a:tr h="250322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выгорания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CatBoost/LightGBM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Предсказание выгорания за 3 недели на основе временных рядов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192621"/>
                  </a:ext>
                </a:extLst>
              </a:tr>
              <a:tr h="318848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Персонализация рекомендаций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+ легкий </a:t>
                      </a:r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техник саморегуляции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76332"/>
                  </a:ext>
                </a:extLst>
              </a:tr>
              <a:tr h="223222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Yandex Cloud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данных, </a:t>
                      </a:r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</a:t>
                      </a:r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масштабирование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952174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 </a:t>
                      </a:r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 Bot API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Фронт-линия для общения с  волонтерами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00079"/>
                  </a:ext>
                </a:extLst>
              </a:tr>
              <a:tr h="22742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Dashboard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</a:t>
                      </a:r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TypeScript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рисков для руководителя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065694"/>
                  </a:ext>
                </a:extLst>
              </a:tr>
              <a:tr h="18148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с ДОБРО.РФ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ru-RU" sz="1050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 к волонтерской базе, рекомендации ресурсным центрам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599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221225" y="187464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РЫНКА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0FE7A9D6-DD85-EF5A-56A2-E989F4C86834}"/>
              </a:ext>
            </a:extLst>
          </p:cNvPr>
          <p:cNvSpPr txBox="1"/>
          <p:nvPr/>
        </p:nvSpPr>
        <p:spPr bwMode="auto">
          <a:xfrm>
            <a:off x="386358" y="1357869"/>
            <a:ext cx="2054593" cy="857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КЭДО + Аналитика + Рекрутинг</a:t>
            </a:r>
          </a:p>
          <a:p>
            <a:pPr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r>
              <a:rPr lang="ru-RU" sz="16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Объем: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66,4 млрд ₽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189BFAD5-7DEE-CD9B-842C-C85451CE6A30}"/>
              </a:ext>
            </a:extLst>
          </p:cNvPr>
          <p:cNvSpPr txBox="1"/>
          <p:nvPr/>
        </p:nvSpPr>
        <p:spPr bwMode="auto">
          <a:xfrm>
            <a:off x="6237483" y="3038675"/>
            <a:ext cx="2906516" cy="980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r>
              <a:rPr lang="ru-RU" sz="1600" dirty="0" err="1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HeathMonitor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Нишевое лидерство (1% от SAM)</a:t>
            </a:r>
          </a:p>
          <a:p>
            <a:pPr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r>
              <a:rPr lang="ru-RU" sz="16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Объем: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664 млн 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23232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9E0894F4-6AC8-0D0C-C161-E3835F4CB157}"/>
              </a:ext>
            </a:extLst>
          </p:cNvPr>
          <p:cNvSpPr txBox="1"/>
          <p:nvPr/>
        </p:nvSpPr>
        <p:spPr bwMode="auto">
          <a:xfrm>
            <a:off x="6248678" y="1292169"/>
            <a:ext cx="3352799" cy="43762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HR-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Технологии 94 млрд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[1]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 algn="l"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endParaRPr lang="ru-RU" sz="1600" dirty="0">
              <a:solidFill>
                <a:srgbClr val="23232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  <a:p>
            <a:pPr algn="l"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endParaRPr lang="en-US" sz="1600" dirty="0">
              <a:solidFill>
                <a:srgbClr val="23232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1A736B6-B6A1-33A2-78E1-BC83F399A694}"/>
              </a:ext>
            </a:extLst>
          </p:cNvPr>
          <p:cNvSpPr txBox="1"/>
          <p:nvPr/>
        </p:nvSpPr>
        <p:spPr bwMode="auto">
          <a:xfrm>
            <a:off x="216286" y="3721243"/>
            <a:ext cx="2224665" cy="88797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4999"/>
              </a:lnSpc>
              <a:buClr>
                <a:srgbClr val="0000FF"/>
              </a:buClr>
              <a:buSzPct val="200000"/>
              <a:defRPr/>
            </a:pP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Ниша продукта: Цифровые решения в </a:t>
            </a:r>
            <a:r>
              <a:rPr lang="en-US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HR-</a:t>
            </a:r>
            <a:r>
              <a:rPr lang="ru-RU" sz="16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Технологиях</a:t>
            </a:r>
            <a:endParaRPr sz="1600" dirty="0">
              <a:solidFill>
                <a:srgbClr val="010F5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F0C6F-E1AE-5275-50E6-6354C59F724F}"/>
              </a:ext>
            </a:extLst>
          </p:cNvPr>
          <p:cNvSpPr txBox="1"/>
          <p:nvPr/>
        </p:nvSpPr>
        <p:spPr>
          <a:xfrm>
            <a:off x="675525" y="4839888"/>
            <a:ext cx="8341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https://smartranking.ru/ru/analytics/hrtech/optimizaciya-avtomatizaciya-ekosistemy-kak-kompanii-na-rynke-hrtech-zavershili-2025-god/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12203A6F-3798-0074-ED70-D99B8DA4D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76377"/>
              </p:ext>
            </p:extLst>
          </p:nvPr>
        </p:nvGraphicFramePr>
        <p:xfrm>
          <a:off x="2565755" y="1023473"/>
          <a:ext cx="3866023" cy="366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Соединительная линия уступом 1909214875">
            <a:extLst>
              <a:ext uri="{FF2B5EF4-FFF2-40B4-BE49-F238E27FC236}">
                <a16:creationId xmlns:a16="http://schemas.microsoft.com/office/drawing/2014/main" id="{9F75E51A-0298-BC61-4C6C-93910C563313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-9859" y="2651273"/>
            <a:ext cx="4508625" cy="86"/>
          </a:xfrm>
          <a:prstGeom prst="bentConnector3">
            <a:avLst>
              <a:gd name="adj1" fmla="val 50000"/>
            </a:avLst>
          </a:prstGeom>
          <a:ln w="38099" cap="flat" cmpd="sng" algn="ctr">
            <a:solidFill>
              <a:srgbClr val="073B85"/>
            </a:solidFill>
            <a:prstDash val="solid"/>
            <a:miter lim="800000"/>
            <a:headEnd type="oval"/>
            <a:tailEnd type="none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1909214875">
            <a:extLst>
              <a:ext uri="{FF2B5EF4-FFF2-40B4-BE49-F238E27FC236}">
                <a16:creationId xmlns:a16="http://schemas.microsoft.com/office/drawing/2014/main" id="{0293042A-2BE1-691D-E2A7-94E68731968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635375" y="1831013"/>
            <a:ext cx="4508625" cy="86"/>
          </a:xfrm>
          <a:prstGeom prst="bentConnector3">
            <a:avLst>
              <a:gd name="adj1" fmla="val 50000"/>
            </a:avLst>
          </a:prstGeom>
          <a:ln w="38099" cap="flat" cmpd="sng" algn="ctr">
            <a:solidFill>
              <a:srgbClr val="073B85"/>
            </a:solidFill>
            <a:prstDash val="solid"/>
            <a:miter lim="800000"/>
            <a:tailEnd type="oval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1909214875">
            <a:extLst>
              <a:ext uri="{FF2B5EF4-FFF2-40B4-BE49-F238E27FC236}">
                <a16:creationId xmlns:a16="http://schemas.microsoft.com/office/drawing/2014/main" id="{BE6F91AA-18BC-A4D3-7E47-8A1FE814869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635374" y="4294728"/>
            <a:ext cx="4508625" cy="86"/>
          </a:xfrm>
          <a:prstGeom prst="bentConnector3">
            <a:avLst>
              <a:gd name="adj1" fmla="val 50000"/>
            </a:avLst>
          </a:prstGeom>
          <a:ln w="38099" cap="flat" cmpd="sng" algn="ctr">
            <a:solidFill>
              <a:srgbClr val="073B85"/>
            </a:solidFill>
            <a:prstDash val="solid"/>
            <a:miter lim="800000"/>
            <a:headEnd type="none"/>
            <a:tailEnd type="oval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329469" y="-40090"/>
            <a:ext cx="5447076" cy="77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sz="4400" dirty="0">
              <a:solidFill>
                <a:srgbClr val="010F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3559758-CBBC-2D6B-E62B-494A8B975536}"/>
              </a:ext>
            </a:extLst>
          </p:cNvPr>
          <p:cNvGrpSpPr/>
          <p:nvPr/>
        </p:nvGrpSpPr>
        <p:grpSpPr>
          <a:xfrm>
            <a:off x="1" y="870438"/>
            <a:ext cx="9143999" cy="4273062"/>
            <a:chOff x="0" y="952498"/>
            <a:chExt cx="12376299" cy="5905499"/>
          </a:xfrm>
        </p:grpSpPr>
        <p:grpSp>
          <p:nvGrpSpPr>
            <p:cNvPr id="67" name="Группа 10">
              <a:extLst>
                <a:ext uri="{FF2B5EF4-FFF2-40B4-BE49-F238E27FC236}">
                  <a16:creationId xmlns:a16="http://schemas.microsoft.com/office/drawing/2014/main" id="{165FCAD3-BF0A-2C60-6860-2D424157E770}"/>
                </a:ext>
              </a:extLst>
            </p:cNvPr>
            <p:cNvGrpSpPr/>
            <p:nvPr/>
          </p:nvGrpSpPr>
          <p:grpSpPr bwMode="auto">
            <a:xfrm>
              <a:off x="0" y="952498"/>
              <a:ext cx="12191998" cy="5905499"/>
              <a:chOff x="0" y="0"/>
              <a:chExt cx="12191998" cy="5905499"/>
            </a:xfrm>
          </p:grpSpPr>
          <p:sp>
            <p:nvSpPr>
              <p:cNvPr id="87" name="AutoShape 15">
                <a:extLst>
                  <a:ext uri="{FF2B5EF4-FFF2-40B4-BE49-F238E27FC236}">
                    <a16:creationId xmlns:a16="http://schemas.microsoft.com/office/drawing/2014/main" id="{ED90D43B-B5B9-B670-B756-54FADB4FF29B}"/>
                  </a:ext>
                </a:extLst>
              </p:cNvPr>
              <p:cNvSpPr/>
              <p:nvPr/>
            </p:nvSpPr>
            <p:spPr bwMode="auto">
              <a:xfrm>
                <a:off x="0" y="6431"/>
                <a:ext cx="12191998" cy="0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10F53"/>
                  </a:solidFill>
                  <a:latin typeface="Aptos"/>
                </a:endParaRPr>
              </a:p>
            </p:txBody>
          </p:sp>
          <p:sp>
            <p:nvSpPr>
              <p:cNvPr id="88" name="AutoShape 16">
                <a:extLst>
                  <a:ext uri="{FF2B5EF4-FFF2-40B4-BE49-F238E27FC236}">
                    <a16:creationId xmlns:a16="http://schemas.microsoft.com/office/drawing/2014/main" id="{C1731FE0-8D25-113A-DF86-3AF3BAAA3DD6}"/>
                  </a:ext>
                </a:extLst>
              </p:cNvPr>
              <p:cNvSpPr/>
              <p:nvPr/>
            </p:nvSpPr>
            <p:spPr bwMode="auto">
              <a:xfrm flipV="1">
                <a:off x="0" y="4456792"/>
                <a:ext cx="12191998" cy="0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89" name="AutoShape 17">
                <a:extLst>
                  <a:ext uri="{FF2B5EF4-FFF2-40B4-BE49-F238E27FC236}">
                    <a16:creationId xmlns:a16="http://schemas.microsoft.com/office/drawing/2014/main" id="{D85A31FE-6166-576E-3E1E-441B0E4EB23D}"/>
                  </a:ext>
                </a:extLst>
              </p:cNvPr>
              <p:cNvSpPr/>
              <p:nvPr/>
            </p:nvSpPr>
            <p:spPr bwMode="auto">
              <a:xfrm>
                <a:off x="0" y="5905499"/>
                <a:ext cx="12072254" cy="0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0" name="AutoShape 19">
                <a:extLst>
                  <a:ext uri="{FF2B5EF4-FFF2-40B4-BE49-F238E27FC236}">
                    <a16:creationId xmlns:a16="http://schemas.microsoft.com/office/drawing/2014/main" id="{7E4F5491-0AD7-5FD4-025B-C721BC010A3F}"/>
                  </a:ext>
                </a:extLst>
              </p:cNvPr>
              <p:cNvSpPr/>
              <p:nvPr/>
            </p:nvSpPr>
            <p:spPr bwMode="auto">
              <a:xfrm flipV="1">
                <a:off x="2404566" y="6431"/>
                <a:ext cx="0" cy="4456791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5FA9A7B8-F0B1-5FC8-B503-328B8C7E4E6A}"/>
                  </a:ext>
                </a:extLst>
              </p:cNvPr>
              <p:cNvSpPr/>
              <p:nvPr/>
            </p:nvSpPr>
            <p:spPr bwMode="auto">
              <a:xfrm flipV="1">
                <a:off x="4830485" y="0"/>
                <a:ext cx="0" cy="4456791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4" name="AutoShape 21">
                <a:extLst>
                  <a:ext uri="{FF2B5EF4-FFF2-40B4-BE49-F238E27FC236}">
                    <a16:creationId xmlns:a16="http://schemas.microsoft.com/office/drawing/2014/main" id="{EAF45A51-801A-D71D-3DBF-6533464BF1A6}"/>
                  </a:ext>
                </a:extLst>
              </p:cNvPr>
              <p:cNvSpPr/>
              <p:nvPr/>
            </p:nvSpPr>
            <p:spPr bwMode="auto">
              <a:xfrm flipV="1">
                <a:off x="7019131" y="0"/>
                <a:ext cx="0" cy="4463224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5" name="AutoShape 22">
                <a:extLst>
                  <a:ext uri="{FF2B5EF4-FFF2-40B4-BE49-F238E27FC236}">
                    <a16:creationId xmlns:a16="http://schemas.microsoft.com/office/drawing/2014/main" id="{3D9BE4EB-2CFF-690A-F03B-68D06282A5E1}"/>
                  </a:ext>
                </a:extLst>
              </p:cNvPr>
              <p:cNvSpPr/>
              <p:nvPr/>
            </p:nvSpPr>
            <p:spPr bwMode="auto">
              <a:xfrm flipH="1" flipV="1">
                <a:off x="9792423" y="0"/>
                <a:ext cx="3093" cy="4463224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6" name="AutoShape 23">
                <a:extLst>
                  <a:ext uri="{FF2B5EF4-FFF2-40B4-BE49-F238E27FC236}">
                    <a16:creationId xmlns:a16="http://schemas.microsoft.com/office/drawing/2014/main" id="{7ED263D5-E6CE-0EE5-68EA-FCCCD77D0AD8}"/>
                  </a:ext>
                </a:extLst>
              </p:cNvPr>
              <p:cNvSpPr/>
              <p:nvPr/>
            </p:nvSpPr>
            <p:spPr bwMode="auto">
              <a:xfrm flipV="1">
                <a:off x="5299698" y="4463225"/>
                <a:ext cx="0" cy="1442273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7" name="AutoShape 24">
                <a:extLst>
                  <a:ext uri="{FF2B5EF4-FFF2-40B4-BE49-F238E27FC236}">
                    <a16:creationId xmlns:a16="http://schemas.microsoft.com/office/drawing/2014/main" id="{AE06E2F7-8BA1-73A8-AEB0-A7302F856B78}"/>
                  </a:ext>
                </a:extLst>
              </p:cNvPr>
              <p:cNvSpPr/>
              <p:nvPr/>
            </p:nvSpPr>
            <p:spPr bwMode="auto">
              <a:xfrm>
                <a:off x="7019131" y="2348557"/>
                <a:ext cx="2773286" cy="0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  <p:sp>
            <p:nvSpPr>
              <p:cNvPr id="98" name="AutoShape 25">
                <a:extLst>
                  <a:ext uri="{FF2B5EF4-FFF2-40B4-BE49-F238E27FC236}">
                    <a16:creationId xmlns:a16="http://schemas.microsoft.com/office/drawing/2014/main" id="{0507F689-99FD-5A26-E301-2C8DF8A7EBB1}"/>
                  </a:ext>
                </a:extLst>
              </p:cNvPr>
              <p:cNvSpPr/>
              <p:nvPr/>
            </p:nvSpPr>
            <p:spPr bwMode="auto">
              <a:xfrm>
                <a:off x="2404566" y="2342001"/>
                <a:ext cx="2425916" cy="6556"/>
              </a:xfrm>
              <a:prstGeom prst="line">
                <a:avLst/>
              </a:prstGeom>
              <a:grpFill/>
              <a:ln w="12699" cap="flat">
                <a:solidFill>
                  <a:srgbClr val="5BA9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>
                  <a:solidFill>
                    <a:srgbClr val="010F53"/>
                  </a:solidFill>
                </a:endParaRPr>
              </a:p>
            </p:txBody>
          </p:sp>
        </p:grpSp>
        <p:sp>
          <p:nvSpPr>
            <p:cNvPr id="68" name="TextBox 5">
              <a:extLst>
                <a:ext uri="{FF2B5EF4-FFF2-40B4-BE49-F238E27FC236}">
                  <a16:creationId xmlns:a16="http://schemas.microsoft.com/office/drawing/2014/main" id="{B17E9ED2-2C7D-F5F1-78DC-FCFB24F822D5}"/>
                </a:ext>
              </a:extLst>
            </p:cNvPr>
            <p:cNvSpPr txBox="1"/>
            <p:nvPr/>
          </p:nvSpPr>
          <p:spPr bwMode="auto">
            <a:xfrm>
              <a:off x="2497511" y="3391463"/>
              <a:ext cx="2291271" cy="324709"/>
            </a:xfrm>
            <a:prstGeom prst="rect">
              <a:avLst/>
            </a:prstGeom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Ключевые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ресурсы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">
              <a:extLst>
                <a:ext uri="{FF2B5EF4-FFF2-40B4-BE49-F238E27FC236}">
                  <a16:creationId xmlns:a16="http://schemas.microsoft.com/office/drawing/2014/main" id="{6B9CA10C-919A-118B-E420-4D19C64B1BD4}"/>
                </a:ext>
              </a:extLst>
            </p:cNvPr>
            <p:cNvSpPr txBox="1"/>
            <p:nvPr/>
          </p:nvSpPr>
          <p:spPr bwMode="auto">
            <a:xfrm>
              <a:off x="88335" y="1020137"/>
              <a:ext cx="1954987" cy="434170"/>
            </a:xfrm>
            <a:prstGeom prst="rect">
              <a:avLst/>
            </a:prstGeom>
          </p:spPr>
          <p:txBody>
            <a:bodyPr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Ключевые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партнёры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58FECB28-2E0F-EB8E-4287-E7D10C158ACC}"/>
                </a:ext>
              </a:extLst>
            </p:cNvPr>
            <p:cNvSpPr txBox="1"/>
            <p:nvPr/>
          </p:nvSpPr>
          <p:spPr bwMode="auto">
            <a:xfrm>
              <a:off x="103814" y="5499329"/>
              <a:ext cx="5083727" cy="37631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Структура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затрат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13">
              <a:extLst>
                <a:ext uri="{FF2B5EF4-FFF2-40B4-BE49-F238E27FC236}">
                  <a16:creationId xmlns:a16="http://schemas.microsoft.com/office/drawing/2014/main" id="{3D37A909-36DC-87AF-DA42-DBF57B21DEDE}"/>
                </a:ext>
              </a:extLst>
            </p:cNvPr>
            <p:cNvSpPr txBox="1"/>
            <p:nvPr/>
          </p:nvSpPr>
          <p:spPr bwMode="auto">
            <a:xfrm>
              <a:off x="5442816" y="5609928"/>
              <a:ext cx="6705046" cy="357301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Потоки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поступления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дохода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8B7FD209-F995-5799-6DB2-FADE1F4FD32C}"/>
                </a:ext>
              </a:extLst>
            </p:cNvPr>
            <p:cNvSpPr txBox="1"/>
            <p:nvPr/>
          </p:nvSpPr>
          <p:spPr bwMode="auto">
            <a:xfrm>
              <a:off x="88334" y="1454307"/>
              <a:ext cx="2198883" cy="3815903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endParaRPr lang="ru-RU" sz="12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РосНОУ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ДОБРО.РФ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Ассоциация волонтерских центров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Фонд президентских грантов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</a:t>
              </a: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30">
              <a:extLst>
                <a:ext uri="{FF2B5EF4-FFF2-40B4-BE49-F238E27FC236}">
                  <a16:creationId xmlns:a16="http://schemas.microsoft.com/office/drawing/2014/main" id="{A950C1CD-B018-81FF-E65E-2F3BD997D62B}"/>
                </a:ext>
              </a:extLst>
            </p:cNvPr>
            <p:cNvSpPr txBox="1"/>
            <p:nvPr/>
          </p:nvSpPr>
          <p:spPr bwMode="auto">
            <a:xfrm>
              <a:off x="2512532" y="1678230"/>
              <a:ext cx="2265427" cy="1473802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Разработка 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AI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Продажа ВУЗам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Сбор и разметка  диалогов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Поддержка клиентов</a:t>
              </a:r>
            </a:p>
            <a:p>
              <a:pPr algn="l">
                <a:lnSpc>
                  <a:spcPct val="100000"/>
                </a:lnSpc>
                <a:defRPr/>
              </a:pP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31">
              <a:extLst>
                <a:ext uri="{FF2B5EF4-FFF2-40B4-BE49-F238E27FC236}">
                  <a16:creationId xmlns:a16="http://schemas.microsoft.com/office/drawing/2014/main" id="{B733A58B-CFF8-BB65-3E14-EB1592025635}"/>
                </a:ext>
              </a:extLst>
            </p:cNvPr>
            <p:cNvSpPr txBox="1"/>
            <p:nvPr/>
          </p:nvSpPr>
          <p:spPr bwMode="auto">
            <a:xfrm>
              <a:off x="2449127" y="3852371"/>
              <a:ext cx="2273389" cy="150279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ML-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инженеры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Психологи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Yandex Cloud</a:t>
              </a:r>
              <a:endParaRPr lang="ru-RU" sz="12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backend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-разработчик  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Менеджеры по продажам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</a:t>
              </a: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32">
              <a:extLst>
                <a:ext uri="{FF2B5EF4-FFF2-40B4-BE49-F238E27FC236}">
                  <a16:creationId xmlns:a16="http://schemas.microsoft.com/office/drawing/2014/main" id="{56601A7A-7524-13E0-6EDD-B10475879B64}"/>
                </a:ext>
              </a:extLst>
            </p:cNvPr>
            <p:cNvSpPr txBox="1"/>
            <p:nvPr/>
          </p:nvSpPr>
          <p:spPr bwMode="auto">
            <a:xfrm>
              <a:off x="4966476" y="1678230"/>
              <a:ext cx="2010952" cy="209605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Отклик помогает руководителям снизить текучесть волонтеров на 30% без найма дополнительных психологов, 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прогнозирует их выгорание за 3 недели и автоматизирует 70% рутинной работы штатного психолога.</a:t>
              </a:r>
            </a:p>
          </p:txBody>
        </p:sp>
        <p:sp>
          <p:nvSpPr>
            <p:cNvPr id="76" name="TextBox 33">
              <a:extLst>
                <a:ext uri="{FF2B5EF4-FFF2-40B4-BE49-F238E27FC236}">
                  <a16:creationId xmlns:a16="http://schemas.microsoft.com/office/drawing/2014/main" id="{F00889CE-6B5F-AD48-C816-03567E2B7A81}"/>
                </a:ext>
              </a:extLst>
            </p:cNvPr>
            <p:cNvSpPr txBox="1"/>
            <p:nvPr/>
          </p:nvSpPr>
          <p:spPr bwMode="auto">
            <a:xfrm>
              <a:off x="7128770" y="1678231"/>
              <a:ext cx="2581218" cy="729404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Выделенный менеджер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Автоматический </a:t>
              </a: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онбординг</a:t>
              </a:r>
              <a:endParaRPr lang="ru-RU" sz="12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Вебинары для руководителей</a:t>
              </a: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34">
              <a:extLst>
                <a:ext uri="{FF2B5EF4-FFF2-40B4-BE49-F238E27FC236}">
                  <a16:creationId xmlns:a16="http://schemas.microsoft.com/office/drawing/2014/main" id="{D41A508F-24E2-0E0C-37E6-57F4EED93246}"/>
                </a:ext>
              </a:extLst>
            </p:cNvPr>
            <p:cNvSpPr txBox="1"/>
            <p:nvPr/>
          </p:nvSpPr>
          <p:spPr bwMode="auto">
            <a:xfrm>
              <a:off x="7128770" y="3767412"/>
              <a:ext cx="2590485" cy="149966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ДОБРО.РФ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Тендеры 44-ФЗ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/223-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ФЗ</a:t>
              </a:r>
              <a:endParaRPr lang="en-US" sz="12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Прямые продажи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участие в акселераторах </a:t>
              </a: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EduNet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и </a:t>
              </a: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TechNet</a:t>
              </a:r>
              <a:endParaRPr lang="ru-RU" sz="12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defRPr/>
              </a:pP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35">
              <a:extLst>
                <a:ext uri="{FF2B5EF4-FFF2-40B4-BE49-F238E27FC236}">
                  <a16:creationId xmlns:a16="http://schemas.microsoft.com/office/drawing/2014/main" id="{0677D3B5-7691-C5A0-2526-2B38D00D65C0}"/>
                </a:ext>
              </a:extLst>
            </p:cNvPr>
            <p:cNvSpPr txBox="1"/>
            <p:nvPr/>
          </p:nvSpPr>
          <p:spPr bwMode="auto">
            <a:xfrm>
              <a:off x="9931029" y="1678230"/>
              <a:ext cx="2216831" cy="1415084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B2G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: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ВУЗы( (300+ чел.),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ресурсные центры добровольчества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B2B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: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ДОБРО.РФ</a:t>
              </a:r>
              <a:endParaRPr lang="en-US" sz="1200" dirty="0">
                <a:solidFill>
                  <a:srgbClr val="010F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ЛизаАлерт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en-US"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defRPr/>
              </a:pP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36">
              <a:extLst>
                <a:ext uri="{FF2B5EF4-FFF2-40B4-BE49-F238E27FC236}">
                  <a16:creationId xmlns:a16="http://schemas.microsoft.com/office/drawing/2014/main" id="{10CBA8C8-0E9A-DCC6-282D-D41FC3316819}"/>
                </a:ext>
              </a:extLst>
            </p:cNvPr>
            <p:cNvSpPr txBox="1"/>
            <p:nvPr/>
          </p:nvSpPr>
          <p:spPr bwMode="auto">
            <a:xfrm>
              <a:off x="103814" y="5779070"/>
              <a:ext cx="5083726" cy="86127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ФОТ-команды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Разметка данных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Yandex Cloud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 Юридическое сопровождение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маркетинг и продвижение </a:t>
              </a:r>
            </a:p>
          </p:txBody>
        </p:sp>
        <p:sp>
          <p:nvSpPr>
            <p:cNvPr id="80" name="TextBox 37">
              <a:extLst>
                <a:ext uri="{FF2B5EF4-FFF2-40B4-BE49-F238E27FC236}">
                  <a16:creationId xmlns:a16="http://schemas.microsoft.com/office/drawing/2014/main" id="{82BF04FE-7C4B-7B1F-2C50-0465C25DB636}"/>
                </a:ext>
              </a:extLst>
            </p:cNvPr>
            <p:cNvSpPr txBox="1"/>
            <p:nvPr/>
          </p:nvSpPr>
          <p:spPr bwMode="auto">
            <a:xfrm>
              <a:off x="5442816" y="5917406"/>
              <a:ext cx="6674980" cy="94059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SaaS-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подписка базовая 2500руб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/</a:t>
              </a: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мес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на человека 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SaaS-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подписка  + 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VR-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модуль 5000руб</a:t>
              </a:r>
              <a:r>
                <a:rPr lang="en-US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/</a:t>
              </a:r>
              <a:r>
                <a:rPr lang="ru-RU" sz="1200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мес</a:t>
              </a:r>
              <a:r>
                <a:rPr lang="ru-RU" sz="1200" dirty="0">
                  <a:solidFill>
                    <a:srgbClr val="010F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</a:rPr>
                <a:t> на человека</a:t>
              </a:r>
              <a:endParaRPr sz="12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6">
              <a:extLst>
                <a:ext uri="{FF2B5EF4-FFF2-40B4-BE49-F238E27FC236}">
                  <a16:creationId xmlns:a16="http://schemas.microsoft.com/office/drawing/2014/main" id="{4D20CA68-60AA-B0C7-53AB-35603B3688D1}"/>
                </a:ext>
              </a:extLst>
            </p:cNvPr>
            <p:cNvSpPr txBox="1"/>
            <p:nvPr/>
          </p:nvSpPr>
          <p:spPr bwMode="auto">
            <a:xfrm>
              <a:off x="7128770" y="1048587"/>
              <a:ext cx="2663646" cy="589015"/>
            </a:xfrm>
            <a:prstGeom prst="rect">
              <a:avLst/>
            </a:prstGeom>
          </p:spPr>
          <p:txBody>
            <a:bodyPr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Взаимоотношения</a:t>
              </a:r>
              <a:r>
                <a:rPr lang="ru-RU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endParaRPr sz="1600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с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клиентом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6">
              <a:extLst>
                <a:ext uri="{FF2B5EF4-FFF2-40B4-BE49-F238E27FC236}">
                  <a16:creationId xmlns:a16="http://schemas.microsoft.com/office/drawing/2014/main" id="{97E615CE-BBDE-7EB4-45C1-F882925FC8D7}"/>
                </a:ext>
              </a:extLst>
            </p:cNvPr>
            <p:cNvSpPr txBox="1"/>
            <p:nvPr/>
          </p:nvSpPr>
          <p:spPr bwMode="auto">
            <a:xfrm>
              <a:off x="4966476" y="1020136"/>
              <a:ext cx="2052655" cy="645917"/>
            </a:xfrm>
            <a:prstGeom prst="rect">
              <a:avLst/>
            </a:prstGeom>
          </p:spPr>
          <p:txBody>
            <a:bodyPr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Ценностное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предложение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6">
              <a:extLst>
                <a:ext uri="{FF2B5EF4-FFF2-40B4-BE49-F238E27FC236}">
                  <a16:creationId xmlns:a16="http://schemas.microsoft.com/office/drawing/2014/main" id="{E1D8E13D-9D31-7929-0F19-54492F8C001C}"/>
                </a:ext>
              </a:extLst>
            </p:cNvPr>
            <p:cNvSpPr txBox="1"/>
            <p:nvPr/>
          </p:nvSpPr>
          <p:spPr bwMode="auto">
            <a:xfrm>
              <a:off x="2512532" y="1020136"/>
              <a:ext cx="2209983" cy="645917"/>
            </a:xfrm>
            <a:prstGeom prst="rect">
              <a:avLst/>
            </a:prstGeom>
          </p:spPr>
          <p:txBody>
            <a:bodyPr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Ключевые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виды</a:t>
              </a:r>
              <a:r>
                <a:rPr lang="ru-RU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деятельности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6">
              <a:extLst>
                <a:ext uri="{FF2B5EF4-FFF2-40B4-BE49-F238E27FC236}">
                  <a16:creationId xmlns:a16="http://schemas.microsoft.com/office/drawing/2014/main" id="{F9453ADF-8041-18EF-7E30-64E071FC967C}"/>
                </a:ext>
              </a:extLst>
            </p:cNvPr>
            <p:cNvSpPr txBox="1"/>
            <p:nvPr/>
          </p:nvSpPr>
          <p:spPr bwMode="auto">
            <a:xfrm>
              <a:off x="9931029" y="1055592"/>
              <a:ext cx="2445270" cy="589014"/>
            </a:xfrm>
            <a:prstGeom prst="rect">
              <a:avLst/>
            </a:prstGeom>
          </p:spPr>
          <p:txBody>
            <a:bodyPr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Потребительск</a:t>
              </a:r>
              <a:r>
                <a:rPr lang="ru-RU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и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е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сегменты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6">
              <a:extLst>
                <a:ext uri="{FF2B5EF4-FFF2-40B4-BE49-F238E27FC236}">
                  <a16:creationId xmlns:a16="http://schemas.microsoft.com/office/drawing/2014/main" id="{F25283B7-0ABF-F48F-DF30-CB29F4B7C4A1}"/>
                </a:ext>
              </a:extLst>
            </p:cNvPr>
            <p:cNvSpPr txBox="1"/>
            <p:nvPr/>
          </p:nvSpPr>
          <p:spPr bwMode="auto">
            <a:xfrm>
              <a:off x="7128770" y="3395149"/>
              <a:ext cx="2569427" cy="321022"/>
            </a:xfrm>
            <a:prstGeom prst="rect">
              <a:avLst/>
            </a:prstGeom>
          </p:spPr>
          <p:txBody>
            <a:bodyPr lIns="0" tIns="0" rIns="0" bIns="0" rtlCol="0" anchor="ctr">
              <a:no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Каналы</a:t>
              </a:r>
              <a:r>
                <a:rPr lang="en-US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сбыт</a:t>
              </a:r>
              <a:r>
                <a:rPr lang="ru-RU" sz="1600" b="1" dirty="0">
                  <a:solidFill>
                    <a:srgbClr val="010F53"/>
                  </a:solidFill>
                  <a:latin typeface="Times New Roman" panose="02020603050405020304" pitchFamily="18" charset="0"/>
                  <a:ea typeface="Gilroy Bold"/>
                  <a:cs typeface="Times New Roman" panose="02020603050405020304" pitchFamily="18" charset="0"/>
                </a:rPr>
                <a:t>а</a:t>
              </a:r>
              <a:endParaRPr sz="1600" b="1" dirty="0">
                <a:solidFill>
                  <a:srgbClr val="010F53"/>
                </a:solidFill>
                <a:latin typeface="Times New Roman" panose="02020603050405020304" pitchFamily="18" charset="0"/>
                <a:ea typeface="Gilroy Bold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264524" y="-172016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КОНКУРЕНТОВ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687BD7E-1203-D56D-12E6-0308DD683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45455"/>
              </p:ext>
            </p:extLst>
          </p:nvPr>
        </p:nvGraphicFramePr>
        <p:xfrm>
          <a:off x="0" y="380247"/>
          <a:ext cx="9144000" cy="466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889">
                  <a:extLst>
                    <a:ext uri="{9D8B030D-6E8A-4147-A177-3AD203B41FA5}">
                      <a16:colId xmlns:a16="http://schemas.microsoft.com/office/drawing/2014/main" val="3101153805"/>
                    </a:ext>
                  </a:extLst>
                </a:gridCol>
                <a:gridCol w="950614">
                  <a:extLst>
                    <a:ext uri="{9D8B030D-6E8A-4147-A177-3AD203B41FA5}">
                      <a16:colId xmlns:a16="http://schemas.microsoft.com/office/drawing/2014/main" val="2891302406"/>
                    </a:ext>
                  </a:extLst>
                </a:gridCol>
                <a:gridCol w="1411113">
                  <a:extLst>
                    <a:ext uri="{9D8B030D-6E8A-4147-A177-3AD203B41FA5}">
                      <a16:colId xmlns:a16="http://schemas.microsoft.com/office/drawing/2014/main" val="3253941270"/>
                    </a:ext>
                  </a:extLst>
                </a:gridCol>
                <a:gridCol w="1444776">
                  <a:extLst>
                    <a:ext uri="{9D8B030D-6E8A-4147-A177-3AD203B41FA5}">
                      <a16:colId xmlns:a16="http://schemas.microsoft.com/office/drawing/2014/main" val="2393249416"/>
                    </a:ext>
                  </a:extLst>
                </a:gridCol>
                <a:gridCol w="1173335">
                  <a:extLst>
                    <a:ext uri="{9D8B030D-6E8A-4147-A177-3AD203B41FA5}">
                      <a16:colId xmlns:a16="http://schemas.microsoft.com/office/drawing/2014/main" val="3226588187"/>
                    </a:ext>
                  </a:extLst>
                </a:gridCol>
                <a:gridCol w="1198250">
                  <a:extLst>
                    <a:ext uri="{9D8B030D-6E8A-4147-A177-3AD203B41FA5}">
                      <a16:colId xmlns:a16="http://schemas.microsoft.com/office/drawing/2014/main" val="2545145849"/>
                    </a:ext>
                  </a:extLst>
                </a:gridCol>
                <a:gridCol w="1291023">
                  <a:extLst>
                    <a:ext uri="{9D8B030D-6E8A-4147-A177-3AD203B41FA5}">
                      <a16:colId xmlns:a16="http://schemas.microsoft.com/office/drawing/2014/main" val="1299488158"/>
                    </a:ext>
                  </a:extLst>
                </a:gridCol>
              </a:tblGrid>
              <a:tr h="84375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показатели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Zigmund.Online</a:t>
                      </a:r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Штатный психолог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молчи»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«Твоя территория»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82476"/>
                  </a:ext>
                </a:extLst>
              </a:tr>
              <a:tr h="5434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AI-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66356"/>
                  </a:ext>
                </a:extLst>
              </a:tr>
              <a:tr h="51386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89570"/>
                  </a:ext>
                </a:extLst>
              </a:tr>
              <a:tr h="38042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Анонимность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32914"/>
                  </a:ext>
                </a:extLst>
              </a:tr>
              <a:tr h="13337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на человека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(базовый тариф)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Дает рекомендации по использованию ИИ в целом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~1500</a:t>
                      </a:r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</a:p>
                    <a:p>
                      <a:endParaRPr lang="ru-RU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68885"/>
                  </a:ext>
                </a:extLst>
              </a:tr>
              <a:tr h="50385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613"/>
                  </a:ext>
                </a:extLst>
              </a:tr>
              <a:tr h="5434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Dashboard</a:t>
                      </a:r>
                      <a:endParaRPr lang="ru-RU" dirty="0">
                        <a:solidFill>
                          <a:srgbClr val="010F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285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188579" y="0"/>
            <a:ext cx="105156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10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ПОКАЗАТЕЛИ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36C32E6-518E-99DF-3613-3DA8AEE30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92457"/>
              </p:ext>
            </p:extLst>
          </p:nvPr>
        </p:nvGraphicFramePr>
        <p:xfrm>
          <a:off x="0" y="508226"/>
          <a:ext cx="9144000" cy="463527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11218535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773596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70108849"/>
                    </a:ext>
                  </a:extLst>
                </a:gridCol>
              </a:tblGrid>
              <a:tr h="26540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/ Описание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463592"/>
                  </a:ext>
                </a:extLst>
              </a:tr>
              <a:tr h="265406">
                <a:tc row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Ценообразование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 лицензия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 руб.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волонтера</a:t>
                      </a:r>
                      <a:r>
                        <a:rPr lang="en-US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8732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Корпоративный тариф (с </a:t>
                      </a:r>
                      <a:r>
                        <a:rPr lang="en-US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руб.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волонтера</a:t>
                      </a:r>
                      <a:r>
                        <a:rPr lang="en-US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555651"/>
                  </a:ext>
                </a:extLst>
              </a:tr>
              <a:tr h="265406">
                <a:tc rowSpan="5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1 год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количество клиентов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ВУЗов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23228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 выручка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млн руб.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17795"/>
                  </a:ext>
                </a:extLst>
              </a:tr>
              <a:tr h="388780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(</a:t>
                      </a:r>
                      <a:r>
                        <a:rPr lang="en-US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COGS)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млн руб.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(облака, поддержка, ФОТ)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615030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прибыль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млн руб.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26884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(</a:t>
                      </a:r>
                      <a:r>
                        <a:rPr lang="en-US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03017"/>
                  </a:ext>
                </a:extLst>
              </a:tr>
              <a:tr h="265406">
                <a:tc rowSpan="3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Масштабирование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мощность (</a:t>
                      </a:r>
                      <a:r>
                        <a:rPr lang="en-US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ВУЗов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(15 000 волонтеров)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68255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при </a:t>
                      </a:r>
                      <a:r>
                        <a:rPr lang="en-US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 млн руб.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705994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Прогнозная рентабельность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35–40%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834183"/>
                  </a:ext>
                </a:extLst>
              </a:tr>
              <a:tr h="265406">
                <a:tc row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потребность (TRL 1 -&gt; 6)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 млн руб.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342476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20–24 месяца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119649"/>
                  </a:ext>
                </a:extLst>
              </a:tr>
              <a:tr h="265406">
                <a:tc row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клиента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затрат для ВУЗа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5–7 раз ниже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найма психолога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73169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эквивалент экономии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млн руб.</a:t>
                      </a: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год на один ВУЗ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477676"/>
                  </a:ext>
                </a:extLst>
              </a:tr>
              <a:tr h="265406">
                <a:tc row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Рыночный потенциал</a:t>
                      </a:r>
                      <a:endParaRPr lang="ru-RU" sz="1100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Доступный рынок (</a:t>
                      </a:r>
                      <a:r>
                        <a:rPr lang="en-US" sz="110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 млрд руб.</a:t>
                      </a:r>
                      <a:endParaRPr lang="ru-RU" sz="1100" b="1" dirty="0">
                        <a:solidFill>
                          <a:srgbClr val="010F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076174"/>
                  </a:ext>
                </a:extLst>
              </a:tr>
              <a:tr h="265406">
                <a:tc vMerge="1">
                  <a:txBody>
                    <a:bodyPr/>
                    <a:lstStyle/>
                    <a:p>
                      <a:pPr rtl="0">
                        <a:buNone/>
                      </a:pPr>
                      <a:endParaRPr lang="ru-RU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Получаемый рынок (</a:t>
                      </a:r>
                      <a:r>
                        <a:rPr lang="en-US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SOM)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sz="1100" b="1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 млн руб.</a:t>
                      </a:r>
                      <a:r>
                        <a:rPr lang="ru-RU" sz="1100" dirty="0">
                          <a:solidFill>
                            <a:srgbClr val="010F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48" marR="35686" marT="47581" marB="47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4496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1169</Words>
  <Application>Microsoft Office PowerPoint</Application>
  <PresentationFormat>Экран (16:9)</PresentationFormat>
  <Paragraphs>264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Aptos</vt:lpstr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ЮНИТ-ЭКОНОМИКА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glumakov.anton@yandex.ru</cp:lastModifiedBy>
  <cp:revision>33</cp:revision>
  <dcterms:modified xsi:type="dcterms:W3CDTF">2026-05-30T20:40:49Z</dcterms:modified>
</cp:coreProperties>
</file>